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x="18288000" cy="10287000"/>
  <p:notesSz cx="6858000" cy="9144000"/>
  <p:embeddedFontLst>
    <p:embeddedFont>
      <p:font typeface="Assistant" pitchFamily="2" charset="-79"/>
      <p:regular r:id="rId35"/>
      <p:bold r:id="rId36"/>
    </p:embeddedFont>
    <p:embeddedFont>
      <p:font typeface="Assistant Ultra-Bold" panose="020B0604020202020204" charset="-79"/>
      <p:regular r:id="rId37"/>
    </p:embeddedFont>
    <p:embeddedFont>
      <p:font typeface="Calibri (MS)" panose="020B0604020202020204" charset="0"/>
      <p:regular r:id="rId38"/>
    </p:embeddedFont>
    <p:embeddedFont>
      <p:font typeface="Calibri (MS) Bold" panose="020B0604020202020204" charset="0"/>
      <p:regular r:id="rId39"/>
    </p:embeddedFont>
    <p:embeddedFont>
      <p:font typeface="Calibri (MS) Light" panose="020B0604020202020204" charset="0"/>
      <p:regular r:id="rId40"/>
    </p:embeddedFont>
    <p:embeddedFont>
      <p:font typeface="Open Sans" panose="020B0606030504020204" pitchFamily="34" charset="0"/>
      <p:regular r:id="rId41"/>
      <p:bold r:id="rId42"/>
      <p:italic r:id="rId43"/>
      <p:boldItalic r:id="rId44"/>
    </p:embeddedFont>
    <p:embeddedFont>
      <p:font typeface="Roboto" panose="02000000000000000000" pitchFamily="2" charset="0"/>
      <p:regular r:id="rId45"/>
      <p:bold r:id="rId46"/>
      <p:italic r:id="rId47"/>
      <p:boldItalic r:id="rId48"/>
    </p:embeddedFont>
    <p:embeddedFont>
      <p:font typeface="Roboto Bold" panose="020B0604020202020204" charset="0"/>
      <p:regular r:id="rId49"/>
      <p:bold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6" d="100"/>
          <a:sy n="76" d="100"/>
        </p:scale>
        <p:origin x="396" y="3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0.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font" Target="fonts/font7.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font" Target="fonts/font1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rélie DOUSSET" userId="52545b2b-e99b-482a-b1ae-02e4b0f2bf7e" providerId="ADAL" clId="{5F5AB225-5A05-4552-B06F-8B8376A06B12}"/>
    <pc:docChg chg="custSel modSld">
      <pc:chgData name="Aurélie DOUSSET" userId="52545b2b-e99b-482a-b1ae-02e4b0f2bf7e" providerId="ADAL" clId="{5F5AB225-5A05-4552-B06F-8B8376A06B12}" dt="2025-06-09T09:19:39.717" v="27" actId="14100"/>
      <pc:docMkLst>
        <pc:docMk/>
      </pc:docMkLst>
      <pc:sldChg chg="delSp modSp mod">
        <pc:chgData name="Aurélie DOUSSET" userId="52545b2b-e99b-482a-b1ae-02e4b0f2bf7e" providerId="ADAL" clId="{5F5AB225-5A05-4552-B06F-8B8376A06B12}" dt="2025-06-09T09:19:39.717" v="27" actId="14100"/>
        <pc:sldMkLst>
          <pc:docMk/>
          <pc:sldMk cId="0" sldId="256"/>
        </pc:sldMkLst>
        <pc:spChg chg="mod">
          <ac:chgData name="Aurélie DOUSSET" userId="52545b2b-e99b-482a-b1ae-02e4b0f2bf7e" providerId="ADAL" clId="{5F5AB225-5A05-4552-B06F-8B8376A06B12}" dt="2025-06-09T09:19:28.349" v="13" actId="1076"/>
          <ac:spMkLst>
            <pc:docMk/>
            <pc:sldMk cId="0" sldId="256"/>
            <ac:spMk id="2" creationId="{00000000-0000-0000-0000-000000000000}"/>
          </ac:spMkLst>
        </pc:spChg>
        <pc:spChg chg="mod">
          <ac:chgData name="Aurélie DOUSSET" userId="52545b2b-e99b-482a-b1ae-02e4b0f2bf7e" providerId="ADAL" clId="{5F5AB225-5A05-4552-B06F-8B8376A06B12}" dt="2025-06-09T09:19:39.717" v="27" actId="14100"/>
          <ac:spMkLst>
            <pc:docMk/>
            <pc:sldMk cId="0" sldId="256"/>
            <ac:spMk id="21" creationId="{00000000-0000-0000-0000-000000000000}"/>
          </ac:spMkLst>
        </pc:spChg>
        <pc:spChg chg="mod">
          <ac:chgData name="Aurélie DOUSSET" userId="52545b2b-e99b-482a-b1ae-02e4b0f2bf7e" providerId="ADAL" clId="{5F5AB225-5A05-4552-B06F-8B8376A06B12}" dt="2025-06-09T09:19:35.256" v="26" actId="1035"/>
          <ac:spMkLst>
            <pc:docMk/>
            <pc:sldMk cId="0" sldId="256"/>
            <ac:spMk id="26" creationId="{00000000-0000-0000-0000-000000000000}"/>
          </ac:spMkLst>
        </pc:spChg>
        <pc:spChg chg="del mod">
          <ac:chgData name="Aurélie DOUSSET" userId="52545b2b-e99b-482a-b1ae-02e4b0f2bf7e" providerId="ADAL" clId="{5F5AB225-5A05-4552-B06F-8B8376A06B12}" dt="2025-06-09T09:19:20.478" v="1" actId="478"/>
          <ac:spMkLst>
            <pc:docMk/>
            <pc:sldMk cId="0" sldId="256"/>
            <ac:spMk id="28" creationId="{00000000-0000-0000-0000-000000000000}"/>
          </ac:spMkLst>
        </pc:spChg>
        <pc:spChg chg="mod">
          <ac:chgData name="Aurélie DOUSSET" userId="52545b2b-e99b-482a-b1ae-02e4b0f2bf7e" providerId="ADAL" clId="{5F5AB225-5A05-4552-B06F-8B8376A06B12}" dt="2025-06-09T09:19:35.256" v="26" actId="1035"/>
          <ac:spMkLst>
            <pc:docMk/>
            <pc:sldMk cId="0" sldId="256"/>
            <ac:spMk id="29" creationId="{00000000-0000-0000-0000-000000000000}"/>
          </ac:spMkLst>
        </pc:spChg>
        <pc:spChg chg="mod">
          <ac:chgData name="Aurélie DOUSSET" userId="52545b2b-e99b-482a-b1ae-02e4b0f2bf7e" providerId="ADAL" clId="{5F5AB225-5A05-4552-B06F-8B8376A06B12}" dt="2025-06-09T09:19:35.256" v="26" actId="1035"/>
          <ac:spMkLst>
            <pc:docMk/>
            <pc:sldMk cId="0" sldId="256"/>
            <ac:spMk id="30" creationId="{00000000-0000-0000-0000-000000000000}"/>
          </ac:spMkLst>
        </pc:spChg>
        <pc:spChg chg="mod">
          <ac:chgData name="Aurélie DOUSSET" userId="52545b2b-e99b-482a-b1ae-02e4b0f2bf7e" providerId="ADAL" clId="{5F5AB225-5A05-4552-B06F-8B8376A06B12}" dt="2025-06-09T09:19:35.256" v="26" actId="1035"/>
          <ac:spMkLst>
            <pc:docMk/>
            <pc:sldMk cId="0" sldId="256"/>
            <ac:spMk id="3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09.06.2025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Messages :</a:t>
            </a:r>
          </a:p>
          <a:p>
            <a:r>
              <a:rPr lang="en-US"/>
              <a:t>Il est maintenant obligatoire de prendre en compte le changement climatique dans les dossiers : c’est la première question des élus et la première question posée lors de la consultation du publique concernant l’évolution de la ressource en eau et l’impact sur l’hydroélectricité, c’est une question des banquiers… Il faut savoir apporter des réponses.</a:t>
            </a:r>
          </a:p>
          <a:p>
            <a:r>
              <a:rPr lang="en-US"/>
              <a:t>Le changement climatique pourra impacter la gestion et la pérennité des ouvrages.</a:t>
            </a:r>
          </a:p>
          <a:p>
            <a:endParaRPr lang="en-US"/>
          </a:p>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Message : </a:t>
            </a:r>
          </a:p>
          <a:p>
            <a:r>
              <a:rPr lang="en-US"/>
              <a:t>Stress hydrologique plus ou moins marqué selon les territoires</a:t>
            </a:r>
          </a:p>
          <a:p>
            <a:r>
              <a:rPr lang="en-US"/>
              <a:t>Le partage de la ressource va être une problématique : il y aura a priori assez d’eau pour l’hydroélectricité mais quelle sera demain la priorité avec les autres usages ?* les barrages favorisent le stockage et le partage de la ressource.</a:t>
            </a:r>
          </a:p>
          <a:p>
            <a:endParaRPr lang="en-US"/>
          </a:p>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Messages : </a:t>
            </a:r>
          </a:p>
          <a:p>
            <a:r>
              <a:rPr lang="en-US"/>
              <a:t>Forte différenciation géographique des impacts du changement climatique sur les cours d’eau et sur les sites hydroélectriques. Il faut une communication à plusieurs niveaux </a:t>
            </a:r>
          </a:p>
          <a:p>
            <a:r>
              <a:rPr lang="en-US"/>
              <a:t>Il y a des outils à disposition pour prévoir l’hydrologie future : le producteur doit déterminer s’il est pertinent qu’il mène une étude sur leur site </a:t>
            </a:r>
          </a:p>
          <a:p>
            <a:endParaRPr lang="en-US"/>
          </a:p>
          <a:p>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11-Aude et 66-Pyrénées Orientales</a:t>
            </a:r>
          </a:p>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45.jpe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49.jpe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hyperlink" Target="https://webgr.inrae.fr/outils/bases-de-donnees/bdd-hydroclim" TargetMode="External"/><Relationship Id="rId3" Type="http://schemas.openxmlformats.org/officeDocument/2006/relationships/hyperlink" Target="https://meandre.explore2.inrae.fr/" TargetMode="External"/><Relationship Id="rId7" Type="http://schemas.openxmlformats.org/officeDocument/2006/relationships/hyperlink" Target="https://makaho.sk8.inrae.fr/"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www.hydro.eaufrance.fr/" TargetMode="External"/><Relationship Id="rId5" Type="http://schemas.openxmlformats.org/officeDocument/2006/relationships/image" Target="../media/image15.png"/><Relationship Id="rId10" Type="http://schemas.openxmlformats.org/officeDocument/2006/relationships/hyperlink" Target="https://livreec.inrae.fr/" TargetMode="External"/><Relationship Id="rId4" Type="http://schemas.openxmlformats.org/officeDocument/2006/relationships/image" Target="../media/image21.png"/><Relationship Id="rId9" Type="http://schemas.openxmlformats.org/officeDocument/2006/relationships/hyperlink" Target="https://www.drias-eau.fr/"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83B5C"/>
        </a:solidFill>
        <a:effectLst/>
      </p:bgPr>
    </p:bg>
    <p:spTree>
      <p:nvGrpSpPr>
        <p:cNvPr id="1" name=""/>
        <p:cNvGrpSpPr/>
        <p:nvPr/>
      </p:nvGrpSpPr>
      <p:grpSpPr>
        <a:xfrm>
          <a:off x="0" y="0"/>
          <a:ext cx="0" cy="0"/>
          <a:chOff x="0" y="0"/>
          <a:chExt cx="0" cy="0"/>
        </a:xfrm>
      </p:grpSpPr>
      <p:sp>
        <p:nvSpPr>
          <p:cNvPr id="2" name="Freeform 2"/>
          <p:cNvSpPr/>
          <p:nvPr/>
        </p:nvSpPr>
        <p:spPr>
          <a:xfrm rot="-10800000">
            <a:off x="0" y="1367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09" r="-46803" b="-47313"/>
            </a:stretch>
          </a:blipFill>
        </p:spPr>
      </p:sp>
      <p:sp>
        <p:nvSpPr>
          <p:cNvPr id="3" name="Freeform 3"/>
          <p:cNvSpPr/>
          <p:nvPr/>
        </p:nvSpPr>
        <p:spPr>
          <a:xfrm rot="-10411682">
            <a:off x="-1647191" y="-990304"/>
            <a:ext cx="14455675" cy="10769478"/>
          </a:xfrm>
          <a:custGeom>
            <a:avLst/>
            <a:gdLst/>
            <a:ahLst/>
            <a:cxnLst/>
            <a:rect l="l" t="t" r="r" b="b"/>
            <a:pathLst>
              <a:path w="14455675" h="10769478">
                <a:moveTo>
                  <a:pt x="0" y="0"/>
                </a:moveTo>
                <a:lnTo>
                  <a:pt x="14455675" y="0"/>
                </a:lnTo>
                <a:lnTo>
                  <a:pt x="14455675" y="10769478"/>
                </a:lnTo>
                <a:lnTo>
                  <a:pt x="0" y="10769478"/>
                </a:lnTo>
                <a:lnTo>
                  <a:pt x="0" y="0"/>
                </a:lnTo>
                <a:close/>
              </a:path>
            </a:pathLst>
          </a:custGeom>
          <a:blipFill>
            <a:blip r:embed="rId3">
              <a:alphaModFix amt="20999"/>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rot="-6197943">
            <a:off x="4295311" y="-6648706"/>
            <a:ext cx="19429145" cy="21556587"/>
            <a:chOff x="0" y="0"/>
            <a:chExt cx="25905527" cy="28742116"/>
          </a:xfrm>
        </p:grpSpPr>
        <p:sp>
          <p:nvSpPr>
            <p:cNvPr id="5" name="Freeform 5"/>
            <p:cNvSpPr/>
            <p:nvPr/>
          </p:nvSpPr>
          <p:spPr>
            <a:xfrm rot="1266436">
              <a:off x="1893322" y="10614420"/>
              <a:ext cx="22118883" cy="14636004"/>
            </a:xfrm>
            <a:custGeom>
              <a:avLst/>
              <a:gdLst/>
              <a:ahLst/>
              <a:cxnLst/>
              <a:rect l="l" t="t" r="r" b="b"/>
              <a:pathLst>
                <a:path w="22118883" h="14636004">
                  <a:moveTo>
                    <a:pt x="0" y="0"/>
                  </a:moveTo>
                  <a:lnTo>
                    <a:pt x="22118883" y="0"/>
                  </a:lnTo>
                  <a:lnTo>
                    <a:pt x="22118883" y="14636004"/>
                  </a:lnTo>
                  <a:lnTo>
                    <a:pt x="0" y="14636004"/>
                  </a:lnTo>
                  <a:lnTo>
                    <a:pt x="0" y="0"/>
                  </a:lnTo>
                  <a:close/>
                </a:path>
              </a:pathLst>
            </a:custGeom>
            <a:blipFill>
              <a:blip r:embed="rId5">
                <a:alphaModFix amt="70000"/>
                <a:extLst>
                  <a:ext uri="{96DAC541-7B7A-43D3-8B79-37D633B846F1}">
                    <asvg:svgBlip xmlns:asvg="http://schemas.microsoft.com/office/drawing/2016/SVG/main" r:embed="rId6"/>
                  </a:ext>
                </a:extLst>
              </a:blip>
              <a:stretch>
                <a:fillRect/>
              </a:stretch>
            </a:blipFill>
          </p:spPr>
        </p:sp>
        <p:sp>
          <p:nvSpPr>
            <p:cNvPr id="6" name="Freeform 6"/>
            <p:cNvSpPr/>
            <p:nvPr/>
          </p:nvSpPr>
          <p:spPr>
            <a:xfrm rot="2161514" flipH="1">
              <a:off x="4904852" y="4370998"/>
              <a:ext cx="18938579" cy="12531605"/>
            </a:xfrm>
            <a:custGeom>
              <a:avLst/>
              <a:gdLst/>
              <a:ahLst/>
              <a:cxnLst/>
              <a:rect l="l" t="t" r="r" b="b"/>
              <a:pathLst>
                <a:path w="18938579" h="12531605">
                  <a:moveTo>
                    <a:pt x="18938579" y="0"/>
                  </a:moveTo>
                  <a:lnTo>
                    <a:pt x="0" y="0"/>
                  </a:lnTo>
                  <a:lnTo>
                    <a:pt x="0" y="12531605"/>
                  </a:lnTo>
                  <a:lnTo>
                    <a:pt x="18938579" y="12531605"/>
                  </a:lnTo>
                  <a:lnTo>
                    <a:pt x="18938579" y="0"/>
                  </a:lnTo>
                  <a:close/>
                </a:path>
              </a:pathLst>
            </a:custGeom>
            <a:blipFill>
              <a:blip r:embed="rId5">
                <a:extLst>
                  <a:ext uri="{96DAC541-7B7A-43D3-8B79-37D633B846F1}">
                    <asvg:svgBlip xmlns:asvg="http://schemas.microsoft.com/office/drawing/2016/SVG/main" r:embed="rId6"/>
                  </a:ext>
                </a:extLst>
              </a:blip>
              <a:stretch>
                <a:fillRect/>
              </a:stretch>
            </a:blipFill>
          </p:spPr>
        </p:sp>
      </p:grpSp>
      <p:grpSp>
        <p:nvGrpSpPr>
          <p:cNvPr id="7" name="Group 7"/>
          <p:cNvGrpSpPr/>
          <p:nvPr/>
        </p:nvGrpSpPr>
        <p:grpSpPr>
          <a:xfrm rot="-5400000">
            <a:off x="8238356" y="293966"/>
            <a:ext cx="1731625" cy="18686314"/>
            <a:chOff x="0" y="0"/>
            <a:chExt cx="1838521" cy="19839850"/>
          </a:xfrm>
        </p:grpSpPr>
        <p:sp>
          <p:nvSpPr>
            <p:cNvPr id="8" name="Freeform 8"/>
            <p:cNvSpPr/>
            <p:nvPr/>
          </p:nvSpPr>
          <p:spPr>
            <a:xfrm>
              <a:off x="0" y="0"/>
              <a:ext cx="1838521" cy="19839849"/>
            </a:xfrm>
            <a:custGeom>
              <a:avLst/>
              <a:gdLst/>
              <a:ahLst/>
              <a:cxnLst/>
              <a:rect l="l" t="t" r="r" b="b"/>
              <a:pathLst>
                <a:path w="1838521" h="19839849">
                  <a:moveTo>
                    <a:pt x="0" y="0"/>
                  </a:moveTo>
                  <a:lnTo>
                    <a:pt x="1838521" y="0"/>
                  </a:lnTo>
                  <a:lnTo>
                    <a:pt x="1838521" y="19839849"/>
                  </a:lnTo>
                  <a:lnTo>
                    <a:pt x="0" y="19839849"/>
                  </a:lnTo>
                  <a:close/>
                </a:path>
              </a:pathLst>
            </a:custGeom>
            <a:solidFill>
              <a:srgbClr val="FFFFFF"/>
            </a:solidFill>
          </p:spPr>
        </p:sp>
        <p:sp>
          <p:nvSpPr>
            <p:cNvPr id="9" name="TextBox 9"/>
            <p:cNvSpPr txBox="1"/>
            <p:nvPr/>
          </p:nvSpPr>
          <p:spPr>
            <a:xfrm>
              <a:off x="0" y="-9525"/>
              <a:ext cx="1838521" cy="19849375"/>
            </a:xfrm>
            <a:prstGeom prst="rect">
              <a:avLst/>
            </a:prstGeom>
          </p:spPr>
          <p:txBody>
            <a:bodyPr lIns="17147" tIns="17147" rIns="17147" bIns="17147" rtlCol="0" anchor="ctr"/>
            <a:lstStyle/>
            <a:p>
              <a:pPr algn="ctr">
                <a:lnSpc>
                  <a:spcPts val="614"/>
                </a:lnSpc>
              </a:pPr>
              <a:endParaRPr/>
            </a:p>
          </p:txBody>
        </p:sp>
      </p:grpSp>
      <p:grpSp>
        <p:nvGrpSpPr>
          <p:cNvPr id="10" name="Group 10"/>
          <p:cNvGrpSpPr/>
          <p:nvPr/>
        </p:nvGrpSpPr>
        <p:grpSpPr>
          <a:xfrm>
            <a:off x="756419" y="3270513"/>
            <a:ext cx="16958450" cy="1675335"/>
            <a:chOff x="0" y="0"/>
            <a:chExt cx="21447872" cy="2118847"/>
          </a:xfrm>
        </p:grpSpPr>
        <p:sp>
          <p:nvSpPr>
            <p:cNvPr id="11" name="Freeform 11"/>
            <p:cNvSpPr/>
            <p:nvPr/>
          </p:nvSpPr>
          <p:spPr>
            <a:xfrm>
              <a:off x="0" y="0"/>
              <a:ext cx="21447872" cy="2118847"/>
            </a:xfrm>
            <a:custGeom>
              <a:avLst/>
              <a:gdLst/>
              <a:ahLst/>
              <a:cxnLst/>
              <a:rect l="l" t="t" r="r" b="b"/>
              <a:pathLst>
                <a:path w="21447872" h="2118847">
                  <a:moveTo>
                    <a:pt x="0" y="0"/>
                  </a:moveTo>
                  <a:lnTo>
                    <a:pt x="21447872" y="0"/>
                  </a:lnTo>
                  <a:lnTo>
                    <a:pt x="21447872" y="2118847"/>
                  </a:lnTo>
                  <a:lnTo>
                    <a:pt x="0" y="2118847"/>
                  </a:lnTo>
                  <a:close/>
                </a:path>
              </a:pathLst>
            </a:custGeom>
            <a:solidFill>
              <a:srgbClr val="63B8CC">
                <a:alpha val="89804"/>
              </a:srgbClr>
            </a:solidFill>
          </p:spPr>
        </p:sp>
        <p:sp>
          <p:nvSpPr>
            <p:cNvPr id="12" name="TextBox 12"/>
            <p:cNvSpPr txBox="1"/>
            <p:nvPr/>
          </p:nvSpPr>
          <p:spPr>
            <a:xfrm>
              <a:off x="0" y="0"/>
              <a:ext cx="21447872" cy="2118847"/>
            </a:xfrm>
            <a:prstGeom prst="rect">
              <a:avLst/>
            </a:prstGeom>
          </p:spPr>
          <p:txBody>
            <a:bodyPr lIns="5007" tIns="5007" rIns="5007" bIns="5007" rtlCol="0" anchor="ctr"/>
            <a:lstStyle/>
            <a:p>
              <a:pPr algn="ctr">
                <a:lnSpc>
                  <a:spcPts val="67"/>
                </a:lnSpc>
              </a:pPr>
              <a:endParaRPr/>
            </a:p>
          </p:txBody>
        </p:sp>
      </p:grpSp>
      <p:sp>
        <p:nvSpPr>
          <p:cNvPr id="13" name="Freeform 13"/>
          <p:cNvSpPr/>
          <p:nvPr/>
        </p:nvSpPr>
        <p:spPr>
          <a:xfrm>
            <a:off x="15935354" y="9258300"/>
            <a:ext cx="2051796" cy="701906"/>
          </a:xfrm>
          <a:custGeom>
            <a:avLst/>
            <a:gdLst/>
            <a:ahLst/>
            <a:cxnLst/>
            <a:rect l="l" t="t" r="r" b="b"/>
            <a:pathLst>
              <a:path w="2051796" h="701906">
                <a:moveTo>
                  <a:pt x="0" y="0"/>
                </a:moveTo>
                <a:lnTo>
                  <a:pt x="2051796" y="0"/>
                </a:lnTo>
                <a:lnTo>
                  <a:pt x="2051796" y="701906"/>
                </a:lnTo>
                <a:lnTo>
                  <a:pt x="0" y="701906"/>
                </a:lnTo>
                <a:lnTo>
                  <a:pt x="0" y="0"/>
                </a:lnTo>
                <a:close/>
              </a:path>
            </a:pathLst>
          </a:custGeom>
          <a:blipFill>
            <a:blip r:embed="rId7"/>
            <a:stretch>
              <a:fillRect l="-22364" t="-92036" r="-22317" b="-105952"/>
            </a:stretch>
          </a:blipFill>
        </p:spPr>
      </p:sp>
      <p:sp>
        <p:nvSpPr>
          <p:cNvPr id="14" name="Freeform 14"/>
          <p:cNvSpPr/>
          <p:nvPr/>
        </p:nvSpPr>
        <p:spPr>
          <a:xfrm>
            <a:off x="5725955" y="9057170"/>
            <a:ext cx="1126699" cy="1104165"/>
          </a:xfrm>
          <a:custGeom>
            <a:avLst/>
            <a:gdLst/>
            <a:ahLst/>
            <a:cxnLst/>
            <a:rect l="l" t="t" r="r" b="b"/>
            <a:pathLst>
              <a:path w="1126699" h="1104165">
                <a:moveTo>
                  <a:pt x="0" y="0"/>
                </a:moveTo>
                <a:lnTo>
                  <a:pt x="1126699" y="0"/>
                </a:lnTo>
                <a:lnTo>
                  <a:pt x="1126699" y="1104166"/>
                </a:lnTo>
                <a:lnTo>
                  <a:pt x="0" y="1104166"/>
                </a:lnTo>
                <a:lnTo>
                  <a:pt x="0" y="0"/>
                </a:lnTo>
                <a:close/>
              </a:path>
            </a:pathLst>
          </a:custGeom>
          <a:blipFill>
            <a:blip r:embed="rId8"/>
            <a:stretch>
              <a:fillRect/>
            </a:stretch>
          </a:blipFill>
        </p:spPr>
      </p:sp>
      <p:sp>
        <p:nvSpPr>
          <p:cNvPr id="15" name="Freeform 15"/>
          <p:cNvSpPr/>
          <p:nvPr/>
        </p:nvSpPr>
        <p:spPr>
          <a:xfrm>
            <a:off x="7166078" y="9057170"/>
            <a:ext cx="1875839" cy="1243507"/>
          </a:xfrm>
          <a:custGeom>
            <a:avLst/>
            <a:gdLst/>
            <a:ahLst/>
            <a:cxnLst/>
            <a:rect l="l" t="t" r="r" b="b"/>
            <a:pathLst>
              <a:path w="1875839" h="1243507">
                <a:moveTo>
                  <a:pt x="0" y="0"/>
                </a:moveTo>
                <a:lnTo>
                  <a:pt x="1875839" y="0"/>
                </a:lnTo>
                <a:lnTo>
                  <a:pt x="1875839" y="1243507"/>
                </a:lnTo>
                <a:lnTo>
                  <a:pt x="0" y="1243507"/>
                </a:lnTo>
                <a:lnTo>
                  <a:pt x="0" y="0"/>
                </a:lnTo>
                <a:close/>
              </a:path>
            </a:pathLst>
          </a:custGeom>
          <a:blipFill>
            <a:blip r:embed="rId9"/>
            <a:stretch>
              <a:fillRect t="-27045" b="-23134"/>
            </a:stretch>
          </a:blipFill>
        </p:spPr>
      </p:sp>
      <p:sp>
        <p:nvSpPr>
          <p:cNvPr id="16" name="Freeform 16"/>
          <p:cNvSpPr/>
          <p:nvPr/>
        </p:nvSpPr>
        <p:spPr>
          <a:xfrm>
            <a:off x="11606158" y="9100127"/>
            <a:ext cx="2212993" cy="774548"/>
          </a:xfrm>
          <a:custGeom>
            <a:avLst/>
            <a:gdLst/>
            <a:ahLst/>
            <a:cxnLst/>
            <a:rect l="l" t="t" r="r" b="b"/>
            <a:pathLst>
              <a:path w="2212993" h="774548">
                <a:moveTo>
                  <a:pt x="0" y="0"/>
                </a:moveTo>
                <a:lnTo>
                  <a:pt x="2212993" y="0"/>
                </a:lnTo>
                <a:lnTo>
                  <a:pt x="2212993" y="774547"/>
                </a:lnTo>
                <a:lnTo>
                  <a:pt x="0" y="774547"/>
                </a:lnTo>
                <a:lnTo>
                  <a:pt x="0" y="0"/>
                </a:lnTo>
                <a:close/>
              </a:path>
            </a:pathLst>
          </a:custGeom>
          <a:blipFill>
            <a:blip r:embed="rId10"/>
            <a:stretch>
              <a:fillRect/>
            </a:stretch>
          </a:blipFill>
        </p:spPr>
      </p:sp>
      <p:sp>
        <p:nvSpPr>
          <p:cNvPr id="17" name="Freeform 17"/>
          <p:cNvSpPr/>
          <p:nvPr/>
        </p:nvSpPr>
        <p:spPr>
          <a:xfrm>
            <a:off x="13922639" y="9093687"/>
            <a:ext cx="2012714" cy="831083"/>
          </a:xfrm>
          <a:custGeom>
            <a:avLst/>
            <a:gdLst/>
            <a:ahLst/>
            <a:cxnLst/>
            <a:rect l="l" t="t" r="r" b="b"/>
            <a:pathLst>
              <a:path w="2012714" h="831083">
                <a:moveTo>
                  <a:pt x="0" y="0"/>
                </a:moveTo>
                <a:lnTo>
                  <a:pt x="2012715" y="0"/>
                </a:lnTo>
                <a:lnTo>
                  <a:pt x="2012715" y="831083"/>
                </a:lnTo>
                <a:lnTo>
                  <a:pt x="0" y="831083"/>
                </a:lnTo>
                <a:lnTo>
                  <a:pt x="0" y="0"/>
                </a:lnTo>
                <a:close/>
              </a:path>
            </a:pathLst>
          </a:custGeom>
          <a:blipFill>
            <a:blip r:embed="rId11"/>
            <a:stretch>
              <a:fillRect/>
            </a:stretch>
          </a:blipFill>
        </p:spPr>
      </p:sp>
      <p:sp>
        <p:nvSpPr>
          <p:cNvPr id="18" name="Freeform 18"/>
          <p:cNvSpPr/>
          <p:nvPr/>
        </p:nvSpPr>
        <p:spPr>
          <a:xfrm>
            <a:off x="9000399" y="9343832"/>
            <a:ext cx="2595261" cy="616374"/>
          </a:xfrm>
          <a:custGeom>
            <a:avLst/>
            <a:gdLst/>
            <a:ahLst/>
            <a:cxnLst/>
            <a:rect l="l" t="t" r="r" b="b"/>
            <a:pathLst>
              <a:path w="2595261" h="616374">
                <a:moveTo>
                  <a:pt x="0" y="0"/>
                </a:moveTo>
                <a:lnTo>
                  <a:pt x="2595261" y="0"/>
                </a:lnTo>
                <a:lnTo>
                  <a:pt x="2595261" y="616374"/>
                </a:lnTo>
                <a:lnTo>
                  <a:pt x="0" y="616374"/>
                </a:lnTo>
                <a:lnTo>
                  <a:pt x="0" y="0"/>
                </a:lnTo>
                <a:close/>
              </a:path>
            </a:pathLst>
          </a:custGeom>
          <a:blipFill>
            <a:blip r:embed="rId12"/>
            <a:stretch>
              <a:fillRect/>
            </a:stretch>
          </a:blipFill>
        </p:spPr>
      </p:sp>
      <p:sp>
        <p:nvSpPr>
          <p:cNvPr id="19" name="Freeform 19"/>
          <p:cNvSpPr/>
          <p:nvPr/>
        </p:nvSpPr>
        <p:spPr>
          <a:xfrm>
            <a:off x="3608436" y="9314904"/>
            <a:ext cx="1856111" cy="775608"/>
          </a:xfrm>
          <a:custGeom>
            <a:avLst/>
            <a:gdLst/>
            <a:ahLst/>
            <a:cxnLst/>
            <a:rect l="l" t="t" r="r" b="b"/>
            <a:pathLst>
              <a:path w="1856111" h="775608">
                <a:moveTo>
                  <a:pt x="0" y="0"/>
                </a:moveTo>
                <a:lnTo>
                  <a:pt x="1856111" y="0"/>
                </a:lnTo>
                <a:lnTo>
                  <a:pt x="1856111" y="775609"/>
                </a:lnTo>
                <a:lnTo>
                  <a:pt x="0" y="775609"/>
                </a:lnTo>
                <a:lnTo>
                  <a:pt x="0" y="0"/>
                </a:lnTo>
                <a:close/>
              </a:path>
            </a:pathLst>
          </a:custGeom>
          <a:blipFill>
            <a:blip r:embed="rId13"/>
            <a:stretch>
              <a:fillRect/>
            </a:stretch>
          </a:blipFill>
        </p:spPr>
      </p:sp>
      <p:sp>
        <p:nvSpPr>
          <p:cNvPr id="20" name="Freeform 20"/>
          <p:cNvSpPr/>
          <p:nvPr/>
        </p:nvSpPr>
        <p:spPr>
          <a:xfrm>
            <a:off x="14598441" y="158942"/>
            <a:ext cx="3689559" cy="1447255"/>
          </a:xfrm>
          <a:custGeom>
            <a:avLst/>
            <a:gdLst/>
            <a:ahLst/>
            <a:cxnLst/>
            <a:rect l="l" t="t" r="r" b="b"/>
            <a:pathLst>
              <a:path w="3689559" h="1447255">
                <a:moveTo>
                  <a:pt x="0" y="0"/>
                </a:moveTo>
                <a:lnTo>
                  <a:pt x="3689559" y="0"/>
                </a:lnTo>
                <a:lnTo>
                  <a:pt x="3689559" y="1447255"/>
                </a:lnTo>
                <a:lnTo>
                  <a:pt x="0" y="1447255"/>
                </a:lnTo>
                <a:lnTo>
                  <a:pt x="0" y="0"/>
                </a:lnTo>
                <a:close/>
              </a:path>
            </a:pathLst>
          </a:custGeom>
          <a:blipFill>
            <a:blip r:embed="rId14"/>
            <a:stretch>
              <a:fillRect t="-13233"/>
            </a:stretch>
          </a:blipFill>
        </p:spPr>
      </p:sp>
      <p:sp>
        <p:nvSpPr>
          <p:cNvPr id="21" name="AutoShape 21"/>
          <p:cNvSpPr/>
          <p:nvPr/>
        </p:nvSpPr>
        <p:spPr>
          <a:xfrm flipH="1" flipV="1">
            <a:off x="775469" y="3270117"/>
            <a:ext cx="32950" cy="4735826"/>
          </a:xfrm>
          <a:prstGeom prst="line">
            <a:avLst/>
          </a:prstGeom>
          <a:ln w="38100" cap="flat">
            <a:solidFill>
              <a:srgbClr val="FFFFFF"/>
            </a:solidFill>
            <a:prstDash val="solid"/>
            <a:headEnd type="none" w="sm" len="sm"/>
            <a:tailEnd type="none" w="sm" len="sm"/>
          </a:ln>
        </p:spPr>
      </p:sp>
      <p:sp>
        <p:nvSpPr>
          <p:cNvPr id="22" name="Freeform 22"/>
          <p:cNvSpPr/>
          <p:nvPr/>
        </p:nvSpPr>
        <p:spPr>
          <a:xfrm>
            <a:off x="138871" y="9129458"/>
            <a:ext cx="1820050" cy="910025"/>
          </a:xfrm>
          <a:custGeom>
            <a:avLst/>
            <a:gdLst/>
            <a:ahLst/>
            <a:cxnLst/>
            <a:rect l="l" t="t" r="r" b="b"/>
            <a:pathLst>
              <a:path w="1820050" h="910025">
                <a:moveTo>
                  <a:pt x="0" y="0"/>
                </a:moveTo>
                <a:lnTo>
                  <a:pt x="1820050" y="0"/>
                </a:lnTo>
                <a:lnTo>
                  <a:pt x="1820050" y="910025"/>
                </a:lnTo>
                <a:lnTo>
                  <a:pt x="0" y="910025"/>
                </a:lnTo>
                <a:lnTo>
                  <a:pt x="0" y="0"/>
                </a:lnTo>
                <a:close/>
              </a:path>
            </a:pathLst>
          </a:custGeom>
          <a:blipFill>
            <a:blip r:embed="rId15"/>
            <a:stretch>
              <a:fillRect/>
            </a:stretch>
          </a:blipFill>
        </p:spPr>
      </p:sp>
      <p:sp>
        <p:nvSpPr>
          <p:cNvPr id="23" name="TextBox 23"/>
          <p:cNvSpPr txBox="1"/>
          <p:nvPr/>
        </p:nvSpPr>
        <p:spPr>
          <a:xfrm>
            <a:off x="2558996" y="8874849"/>
            <a:ext cx="2725411" cy="297180"/>
          </a:xfrm>
          <a:prstGeom prst="rect">
            <a:avLst/>
          </a:prstGeom>
        </p:spPr>
        <p:txBody>
          <a:bodyPr lIns="0" tIns="0" rIns="0" bIns="0" rtlCol="0" anchor="t">
            <a:spAutoFit/>
          </a:bodyPr>
          <a:lstStyle/>
          <a:p>
            <a:pPr algn="l">
              <a:lnSpc>
                <a:spcPts val="2520"/>
              </a:lnSpc>
            </a:pPr>
            <a:r>
              <a:rPr lang="en-US" sz="1800">
                <a:solidFill>
                  <a:srgbClr val="016BA8"/>
                </a:solidFill>
                <a:latin typeface="Assistant"/>
                <a:ea typeface="Assistant"/>
                <a:cs typeface="Assistant"/>
                <a:sym typeface="Assistant"/>
              </a:rPr>
              <a:t>En partenariat avec</a:t>
            </a:r>
          </a:p>
        </p:txBody>
      </p:sp>
      <p:sp>
        <p:nvSpPr>
          <p:cNvPr id="24" name="TextBox 24"/>
          <p:cNvSpPr txBox="1"/>
          <p:nvPr/>
        </p:nvSpPr>
        <p:spPr>
          <a:xfrm>
            <a:off x="1066800" y="3289030"/>
            <a:ext cx="16868350" cy="1552575"/>
          </a:xfrm>
          <a:prstGeom prst="rect">
            <a:avLst/>
          </a:prstGeom>
        </p:spPr>
        <p:txBody>
          <a:bodyPr lIns="0" tIns="0" rIns="0" bIns="0" rtlCol="0" anchor="t">
            <a:spAutoFit/>
          </a:bodyPr>
          <a:lstStyle/>
          <a:p>
            <a:pPr algn="l">
              <a:lnSpc>
                <a:spcPts val="6299"/>
              </a:lnSpc>
            </a:pPr>
            <a:r>
              <a:rPr lang="en-US" sz="4499" b="1">
                <a:solidFill>
                  <a:srgbClr val="FFFFFF"/>
                </a:solidFill>
                <a:latin typeface="Assistant Ultra-Bold"/>
                <a:ea typeface="Assistant Ultra-Bold"/>
                <a:cs typeface="Assistant Ultra-Bold"/>
                <a:sym typeface="Assistant Ultra-Bold"/>
              </a:rPr>
              <a:t>Résilience et adaptation de l'hydroélectricité aux effets directs</a:t>
            </a:r>
          </a:p>
          <a:p>
            <a:pPr algn="l">
              <a:lnSpc>
                <a:spcPts val="6299"/>
              </a:lnSpc>
              <a:spcBef>
                <a:spcPct val="0"/>
              </a:spcBef>
            </a:pPr>
            <a:r>
              <a:rPr lang="en-US" sz="4499" b="1">
                <a:solidFill>
                  <a:srgbClr val="FFFFFF"/>
                </a:solidFill>
                <a:latin typeface="Assistant Ultra-Bold"/>
                <a:ea typeface="Assistant Ultra-Bold"/>
                <a:cs typeface="Assistant Ultra-Bold"/>
                <a:sym typeface="Assistant Ultra-Bold"/>
              </a:rPr>
              <a:t>et indirects du changement climatique</a:t>
            </a:r>
          </a:p>
        </p:txBody>
      </p:sp>
      <p:sp>
        <p:nvSpPr>
          <p:cNvPr id="25" name="TextBox 25"/>
          <p:cNvSpPr txBox="1"/>
          <p:nvPr/>
        </p:nvSpPr>
        <p:spPr>
          <a:xfrm>
            <a:off x="775469" y="1178541"/>
            <a:ext cx="13642112" cy="2049364"/>
          </a:xfrm>
          <a:prstGeom prst="rect">
            <a:avLst/>
          </a:prstGeom>
        </p:spPr>
        <p:txBody>
          <a:bodyPr lIns="0" tIns="0" rIns="0" bIns="0" rtlCol="0" anchor="t">
            <a:spAutoFit/>
          </a:bodyPr>
          <a:lstStyle/>
          <a:p>
            <a:pPr algn="l">
              <a:lnSpc>
                <a:spcPts val="16810"/>
              </a:lnSpc>
            </a:pPr>
            <a:r>
              <a:rPr lang="en-US" sz="12007" b="1">
                <a:solidFill>
                  <a:srgbClr val="FFFFFF"/>
                </a:solidFill>
                <a:latin typeface="Assistant Ultra-Bold"/>
                <a:ea typeface="Assistant Ultra-Bold"/>
                <a:cs typeface="Assistant Ultra-Bold"/>
                <a:sym typeface="Assistant Ultra-Bold"/>
              </a:rPr>
              <a:t>Conférence</a:t>
            </a:r>
          </a:p>
        </p:txBody>
      </p:sp>
      <p:sp>
        <p:nvSpPr>
          <p:cNvPr id="26" name="TextBox 26"/>
          <p:cNvSpPr txBox="1"/>
          <p:nvPr/>
        </p:nvSpPr>
        <p:spPr>
          <a:xfrm>
            <a:off x="1047750" y="5448300"/>
            <a:ext cx="17908355" cy="688909"/>
          </a:xfrm>
          <a:prstGeom prst="rect">
            <a:avLst/>
          </a:prstGeom>
        </p:spPr>
        <p:txBody>
          <a:bodyPr lIns="0" tIns="0" rIns="0" bIns="0" rtlCol="0" anchor="t">
            <a:spAutoFit/>
          </a:bodyPr>
          <a:lstStyle/>
          <a:p>
            <a:pPr algn="l">
              <a:lnSpc>
                <a:spcPts val="5600"/>
              </a:lnSpc>
              <a:spcBef>
                <a:spcPct val="0"/>
              </a:spcBef>
            </a:pPr>
            <a:r>
              <a:rPr lang="en-US" sz="4000" dirty="0">
                <a:solidFill>
                  <a:srgbClr val="FFFFFF"/>
                </a:solidFill>
                <a:latin typeface="Assistant"/>
                <a:ea typeface="Assistant"/>
                <a:cs typeface="Assistant"/>
                <a:sym typeface="Assistant"/>
              </a:rPr>
              <a:t>Avec M. Christophe </a:t>
            </a:r>
            <a:r>
              <a:rPr lang="en-US" sz="4000" dirty="0" err="1">
                <a:solidFill>
                  <a:srgbClr val="FFFFFF"/>
                </a:solidFill>
                <a:latin typeface="Assistant"/>
                <a:ea typeface="Assistant"/>
                <a:cs typeface="Assistant"/>
                <a:sym typeface="Assistant"/>
              </a:rPr>
              <a:t>Deblanc</a:t>
            </a:r>
            <a:r>
              <a:rPr lang="en-US" sz="4000" dirty="0">
                <a:solidFill>
                  <a:srgbClr val="FFFFFF"/>
                </a:solidFill>
                <a:latin typeface="Assistant"/>
                <a:ea typeface="Assistant"/>
                <a:cs typeface="Assistant"/>
                <a:sym typeface="Assistant"/>
              </a:rPr>
              <a:t>, METEO FRANCE Centre Est</a:t>
            </a:r>
          </a:p>
        </p:txBody>
      </p:sp>
      <p:sp>
        <p:nvSpPr>
          <p:cNvPr id="27" name="TextBox 27"/>
          <p:cNvSpPr txBox="1"/>
          <p:nvPr/>
        </p:nvSpPr>
        <p:spPr>
          <a:xfrm>
            <a:off x="12985044" y="1757943"/>
            <a:ext cx="4729825" cy="1226820"/>
          </a:xfrm>
          <a:prstGeom prst="rect">
            <a:avLst/>
          </a:prstGeom>
        </p:spPr>
        <p:txBody>
          <a:bodyPr lIns="0" tIns="0" rIns="0" bIns="0" rtlCol="0" anchor="t">
            <a:spAutoFit/>
          </a:bodyPr>
          <a:lstStyle/>
          <a:p>
            <a:pPr algn="r">
              <a:lnSpc>
                <a:spcPts val="10080"/>
              </a:lnSpc>
              <a:spcBef>
                <a:spcPct val="0"/>
              </a:spcBef>
            </a:pPr>
            <a:r>
              <a:rPr lang="en-US" sz="7200" b="1">
                <a:solidFill>
                  <a:srgbClr val="FFFFFF"/>
                </a:solidFill>
                <a:latin typeface="Assistant Ultra-Bold"/>
                <a:ea typeface="Assistant Ultra-Bold"/>
                <a:cs typeface="Assistant Ultra-Bold"/>
                <a:sym typeface="Assistant Ultra-Bold"/>
              </a:rPr>
              <a:t>10H - 11h30 </a:t>
            </a:r>
          </a:p>
        </p:txBody>
      </p:sp>
      <p:sp>
        <p:nvSpPr>
          <p:cNvPr id="29" name="TextBox 29"/>
          <p:cNvSpPr txBox="1"/>
          <p:nvPr/>
        </p:nvSpPr>
        <p:spPr>
          <a:xfrm>
            <a:off x="1047750" y="6008043"/>
            <a:ext cx="17908355" cy="688975"/>
          </a:xfrm>
          <a:prstGeom prst="rect">
            <a:avLst/>
          </a:prstGeom>
        </p:spPr>
        <p:txBody>
          <a:bodyPr lIns="0" tIns="0" rIns="0" bIns="0" rtlCol="0" anchor="t">
            <a:spAutoFit/>
          </a:bodyPr>
          <a:lstStyle/>
          <a:p>
            <a:pPr algn="l">
              <a:lnSpc>
                <a:spcPts val="5600"/>
              </a:lnSpc>
              <a:spcBef>
                <a:spcPct val="0"/>
              </a:spcBef>
            </a:pPr>
            <a:r>
              <a:rPr lang="en-US" sz="4000" dirty="0">
                <a:solidFill>
                  <a:srgbClr val="FFFFFF"/>
                </a:solidFill>
                <a:latin typeface="Assistant"/>
                <a:ea typeface="Assistant"/>
                <a:cs typeface="Assistant"/>
                <a:sym typeface="Assistant"/>
              </a:rPr>
              <a:t>et Jean-Luc Poret - ASSURHYDRO</a:t>
            </a:r>
          </a:p>
        </p:txBody>
      </p:sp>
      <p:sp>
        <p:nvSpPr>
          <p:cNvPr id="30" name="TextBox 30"/>
          <p:cNvSpPr txBox="1"/>
          <p:nvPr/>
        </p:nvSpPr>
        <p:spPr>
          <a:xfrm>
            <a:off x="1047750" y="7317035"/>
            <a:ext cx="17908355" cy="688909"/>
          </a:xfrm>
          <a:prstGeom prst="rect">
            <a:avLst/>
          </a:prstGeom>
        </p:spPr>
        <p:txBody>
          <a:bodyPr lIns="0" tIns="0" rIns="0" bIns="0" rtlCol="0" anchor="t">
            <a:spAutoFit/>
          </a:bodyPr>
          <a:lstStyle/>
          <a:p>
            <a:pPr algn="l">
              <a:lnSpc>
                <a:spcPts val="5600"/>
              </a:lnSpc>
              <a:spcBef>
                <a:spcPct val="0"/>
              </a:spcBef>
            </a:pPr>
            <a:r>
              <a:rPr lang="en-US" sz="4000">
                <a:solidFill>
                  <a:srgbClr val="FFFFFF"/>
                </a:solidFill>
                <a:latin typeface="Assistant"/>
                <a:ea typeface="Assistant"/>
                <a:cs typeface="Assistant"/>
                <a:sym typeface="Assistant"/>
              </a:rPr>
              <a:t>et Mme Cécile Bellot, FRANCE HYDRO ÉLECTRICITÉ</a:t>
            </a:r>
          </a:p>
        </p:txBody>
      </p:sp>
      <p:sp>
        <p:nvSpPr>
          <p:cNvPr id="31" name="TextBox 31"/>
          <p:cNvSpPr txBox="1"/>
          <p:nvPr/>
        </p:nvSpPr>
        <p:spPr>
          <a:xfrm>
            <a:off x="118675" y="8874849"/>
            <a:ext cx="2701770" cy="297180"/>
          </a:xfrm>
          <a:prstGeom prst="rect">
            <a:avLst/>
          </a:prstGeom>
        </p:spPr>
        <p:txBody>
          <a:bodyPr lIns="0" tIns="0" rIns="0" bIns="0" rtlCol="0" anchor="t">
            <a:spAutoFit/>
          </a:bodyPr>
          <a:lstStyle/>
          <a:p>
            <a:pPr algn="l">
              <a:lnSpc>
                <a:spcPts val="2520"/>
              </a:lnSpc>
            </a:pPr>
            <a:r>
              <a:rPr lang="en-US" sz="1800">
                <a:solidFill>
                  <a:srgbClr val="016BA8"/>
                </a:solidFill>
                <a:latin typeface="Assistant"/>
                <a:ea typeface="Assistant"/>
                <a:cs typeface="Assistant"/>
                <a:sym typeface="Assistant"/>
              </a:rPr>
              <a:t>Une manifestation</a:t>
            </a:r>
          </a:p>
        </p:txBody>
      </p:sp>
      <p:sp>
        <p:nvSpPr>
          <p:cNvPr id="32" name="TextBox 32"/>
          <p:cNvSpPr txBox="1"/>
          <p:nvPr/>
        </p:nvSpPr>
        <p:spPr>
          <a:xfrm>
            <a:off x="532295" y="278130"/>
            <a:ext cx="12640718" cy="712470"/>
          </a:xfrm>
          <a:prstGeom prst="rect">
            <a:avLst/>
          </a:prstGeom>
        </p:spPr>
        <p:txBody>
          <a:bodyPr lIns="0" tIns="0" rIns="0" bIns="0" rtlCol="0" anchor="t">
            <a:spAutoFit/>
          </a:bodyPr>
          <a:lstStyle/>
          <a:p>
            <a:pPr algn="just">
              <a:lnSpc>
                <a:spcPts val="5880"/>
              </a:lnSpc>
              <a:spcBef>
                <a:spcPct val="0"/>
              </a:spcBef>
            </a:pPr>
            <a:r>
              <a:rPr lang="en-US" sz="4200">
                <a:solidFill>
                  <a:srgbClr val="FFFFFF"/>
                </a:solidFill>
                <a:latin typeface="Assistant"/>
                <a:ea typeface="Assistant"/>
                <a:cs typeface="Assistant"/>
                <a:sym typeface="Assistant"/>
              </a:rPr>
              <a:t>Jeudi 12 juin 2025</a:t>
            </a:r>
          </a:p>
        </p:txBody>
      </p:sp>
      <p:sp>
        <p:nvSpPr>
          <p:cNvPr id="33" name="TextBox 33"/>
          <p:cNvSpPr txBox="1"/>
          <p:nvPr/>
        </p:nvSpPr>
        <p:spPr>
          <a:xfrm>
            <a:off x="1028700" y="6662573"/>
            <a:ext cx="17908355" cy="688909"/>
          </a:xfrm>
          <a:prstGeom prst="rect">
            <a:avLst/>
          </a:prstGeom>
        </p:spPr>
        <p:txBody>
          <a:bodyPr lIns="0" tIns="0" rIns="0" bIns="0" rtlCol="0" anchor="t">
            <a:spAutoFit/>
          </a:bodyPr>
          <a:lstStyle/>
          <a:p>
            <a:pPr algn="l">
              <a:lnSpc>
                <a:spcPts val="5600"/>
              </a:lnSpc>
              <a:spcBef>
                <a:spcPct val="0"/>
              </a:spcBef>
            </a:pPr>
            <a:r>
              <a:rPr lang="en-US" sz="4000">
                <a:solidFill>
                  <a:srgbClr val="FFFFFF"/>
                </a:solidFill>
                <a:latin typeface="Assistant"/>
                <a:ea typeface="Assistant"/>
                <a:cs typeface="Assistant"/>
                <a:sym typeface="Assistant"/>
              </a:rPr>
              <a:t>et Mme Céline Martinet, Groupe Hydrocop FRANCE HYDRO ÉLECTRICITÉ</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83B5C"/>
        </a:solidFill>
        <a:effectLst/>
      </p:bgPr>
    </p:bg>
    <p:spTree>
      <p:nvGrpSpPr>
        <p:cNvPr id="1" name=""/>
        <p:cNvGrpSpPr/>
        <p:nvPr/>
      </p:nvGrpSpPr>
      <p:grpSpPr>
        <a:xfrm>
          <a:off x="0" y="0"/>
          <a:ext cx="0" cy="0"/>
          <a:chOff x="0" y="0"/>
          <a:chExt cx="0" cy="0"/>
        </a:xfrm>
      </p:grpSpPr>
      <p:grpSp>
        <p:nvGrpSpPr>
          <p:cNvPr id="2" name="Group 2"/>
          <p:cNvGrpSpPr/>
          <p:nvPr/>
        </p:nvGrpSpPr>
        <p:grpSpPr>
          <a:xfrm>
            <a:off x="0" y="472894"/>
            <a:ext cx="18288000" cy="1111613"/>
            <a:chOff x="0" y="0"/>
            <a:chExt cx="23129395" cy="1405891"/>
          </a:xfrm>
        </p:grpSpPr>
        <p:sp>
          <p:nvSpPr>
            <p:cNvPr id="3" name="Freeform 3"/>
            <p:cNvSpPr/>
            <p:nvPr/>
          </p:nvSpPr>
          <p:spPr>
            <a:xfrm>
              <a:off x="0" y="0"/>
              <a:ext cx="23129396" cy="1405891"/>
            </a:xfrm>
            <a:custGeom>
              <a:avLst/>
              <a:gdLst/>
              <a:ahLst/>
              <a:cxnLst/>
              <a:rect l="l" t="t" r="r" b="b"/>
              <a:pathLst>
                <a:path w="23129396" h="1405891">
                  <a:moveTo>
                    <a:pt x="0" y="0"/>
                  </a:moveTo>
                  <a:lnTo>
                    <a:pt x="23129396" y="0"/>
                  </a:lnTo>
                  <a:lnTo>
                    <a:pt x="23129396" y="1405891"/>
                  </a:lnTo>
                  <a:lnTo>
                    <a:pt x="0" y="1405891"/>
                  </a:lnTo>
                  <a:close/>
                </a:path>
              </a:pathLst>
            </a:custGeom>
            <a:solidFill>
              <a:srgbClr val="63B8CC">
                <a:alpha val="89804"/>
              </a:srgbClr>
            </a:solidFill>
          </p:spPr>
        </p:sp>
        <p:sp>
          <p:nvSpPr>
            <p:cNvPr id="4" name="TextBox 4"/>
            <p:cNvSpPr txBox="1"/>
            <p:nvPr/>
          </p:nvSpPr>
          <p:spPr>
            <a:xfrm>
              <a:off x="0" y="0"/>
              <a:ext cx="23129395" cy="1405891"/>
            </a:xfrm>
            <a:prstGeom prst="rect">
              <a:avLst/>
            </a:prstGeom>
          </p:spPr>
          <p:txBody>
            <a:bodyPr lIns="5007" tIns="5007" rIns="5007" bIns="5007" rtlCol="0" anchor="ctr"/>
            <a:lstStyle/>
            <a:p>
              <a:pPr algn="ctr">
                <a:lnSpc>
                  <a:spcPts val="67"/>
                </a:lnSpc>
              </a:pPr>
              <a:endParaRPr/>
            </a:p>
          </p:txBody>
        </p:sp>
      </p:grpSp>
      <p:grpSp>
        <p:nvGrpSpPr>
          <p:cNvPr id="5" name="Group 5"/>
          <p:cNvGrpSpPr/>
          <p:nvPr/>
        </p:nvGrpSpPr>
        <p:grpSpPr>
          <a:xfrm>
            <a:off x="958388" y="607417"/>
            <a:ext cx="15773400" cy="842565"/>
            <a:chOff x="0" y="0"/>
            <a:chExt cx="21031200" cy="1123420"/>
          </a:xfrm>
        </p:grpSpPr>
        <p:sp>
          <p:nvSpPr>
            <p:cNvPr id="6" name="Freeform 6"/>
            <p:cNvSpPr/>
            <p:nvPr/>
          </p:nvSpPr>
          <p:spPr>
            <a:xfrm>
              <a:off x="0" y="0"/>
              <a:ext cx="21031200" cy="1123420"/>
            </a:xfrm>
            <a:custGeom>
              <a:avLst/>
              <a:gdLst/>
              <a:ahLst/>
              <a:cxnLst/>
              <a:rect l="l" t="t" r="r" b="b"/>
              <a:pathLst>
                <a:path w="21031200" h="1123420">
                  <a:moveTo>
                    <a:pt x="0" y="0"/>
                  </a:moveTo>
                  <a:lnTo>
                    <a:pt x="21031200" y="0"/>
                  </a:lnTo>
                  <a:lnTo>
                    <a:pt x="21031200" y="1123420"/>
                  </a:lnTo>
                  <a:lnTo>
                    <a:pt x="0" y="1123420"/>
                  </a:lnTo>
                  <a:close/>
                </a:path>
              </a:pathLst>
            </a:custGeom>
            <a:solidFill>
              <a:srgbClr val="000000">
                <a:alpha val="0"/>
              </a:srgbClr>
            </a:solidFill>
          </p:spPr>
        </p:sp>
        <p:sp>
          <p:nvSpPr>
            <p:cNvPr id="7" name="TextBox 7"/>
            <p:cNvSpPr txBox="1"/>
            <p:nvPr/>
          </p:nvSpPr>
          <p:spPr>
            <a:xfrm>
              <a:off x="0" y="-38100"/>
              <a:ext cx="21031200" cy="1161520"/>
            </a:xfrm>
            <a:prstGeom prst="rect">
              <a:avLst/>
            </a:prstGeom>
          </p:spPr>
          <p:txBody>
            <a:bodyPr lIns="0" tIns="0" rIns="0" bIns="0" rtlCol="0" anchor="ctr"/>
            <a:lstStyle/>
            <a:p>
              <a:pPr algn="l">
                <a:lnSpc>
                  <a:spcPts val="4536"/>
                </a:lnSpc>
              </a:pPr>
              <a:r>
                <a:rPr lang="en-US" sz="4200" b="1">
                  <a:solidFill>
                    <a:srgbClr val="FFFFFF"/>
                  </a:solidFill>
                  <a:latin typeface="Calibri (MS) Bold"/>
                  <a:ea typeface="Calibri (MS) Bold"/>
                  <a:cs typeface="Calibri (MS) Bold"/>
                  <a:sym typeface="Calibri (MS) Bold"/>
                </a:rPr>
                <a:t>La perception des adhérents</a:t>
              </a:r>
            </a:p>
          </p:txBody>
        </p:sp>
      </p:grpSp>
      <p:grpSp>
        <p:nvGrpSpPr>
          <p:cNvPr id="8" name="Group 8"/>
          <p:cNvGrpSpPr/>
          <p:nvPr/>
        </p:nvGrpSpPr>
        <p:grpSpPr>
          <a:xfrm>
            <a:off x="8633725" y="7567173"/>
            <a:ext cx="9319308" cy="1580815"/>
            <a:chOff x="0" y="0"/>
            <a:chExt cx="2454468" cy="416346"/>
          </a:xfrm>
        </p:grpSpPr>
        <p:sp>
          <p:nvSpPr>
            <p:cNvPr id="9" name="Freeform 9"/>
            <p:cNvSpPr/>
            <p:nvPr/>
          </p:nvSpPr>
          <p:spPr>
            <a:xfrm>
              <a:off x="0" y="0"/>
              <a:ext cx="2454468" cy="416346"/>
            </a:xfrm>
            <a:custGeom>
              <a:avLst/>
              <a:gdLst/>
              <a:ahLst/>
              <a:cxnLst/>
              <a:rect l="l" t="t" r="r" b="b"/>
              <a:pathLst>
                <a:path w="2454468" h="416346">
                  <a:moveTo>
                    <a:pt x="0" y="0"/>
                  </a:moveTo>
                  <a:lnTo>
                    <a:pt x="2454468" y="0"/>
                  </a:lnTo>
                  <a:lnTo>
                    <a:pt x="2454468" y="416346"/>
                  </a:lnTo>
                  <a:lnTo>
                    <a:pt x="0" y="416346"/>
                  </a:lnTo>
                  <a:close/>
                </a:path>
              </a:pathLst>
            </a:custGeom>
            <a:solidFill>
              <a:srgbClr val="FFFFFF"/>
            </a:solidFill>
          </p:spPr>
        </p:sp>
        <p:sp>
          <p:nvSpPr>
            <p:cNvPr id="10" name="TextBox 10"/>
            <p:cNvSpPr txBox="1"/>
            <p:nvPr/>
          </p:nvSpPr>
          <p:spPr>
            <a:xfrm>
              <a:off x="0" y="-47625"/>
              <a:ext cx="2454468" cy="463971"/>
            </a:xfrm>
            <a:prstGeom prst="rect">
              <a:avLst/>
            </a:prstGeom>
          </p:spPr>
          <p:txBody>
            <a:bodyPr lIns="50800" tIns="50800" rIns="50800" bIns="50800" rtlCol="0" anchor="ctr"/>
            <a:lstStyle/>
            <a:p>
              <a:pPr algn="ctr">
                <a:lnSpc>
                  <a:spcPts val="2800"/>
                </a:lnSpc>
              </a:pPr>
              <a:endParaRPr/>
            </a:p>
          </p:txBody>
        </p:sp>
      </p:grpSp>
      <p:grpSp>
        <p:nvGrpSpPr>
          <p:cNvPr id="11" name="Group 11"/>
          <p:cNvGrpSpPr/>
          <p:nvPr/>
        </p:nvGrpSpPr>
        <p:grpSpPr>
          <a:xfrm>
            <a:off x="8633725" y="1894017"/>
            <a:ext cx="9319308" cy="4274600"/>
            <a:chOff x="0" y="0"/>
            <a:chExt cx="2454468" cy="1125821"/>
          </a:xfrm>
        </p:grpSpPr>
        <p:sp>
          <p:nvSpPr>
            <p:cNvPr id="12" name="Freeform 12"/>
            <p:cNvSpPr/>
            <p:nvPr/>
          </p:nvSpPr>
          <p:spPr>
            <a:xfrm>
              <a:off x="0" y="0"/>
              <a:ext cx="2454468" cy="1125821"/>
            </a:xfrm>
            <a:custGeom>
              <a:avLst/>
              <a:gdLst/>
              <a:ahLst/>
              <a:cxnLst/>
              <a:rect l="l" t="t" r="r" b="b"/>
              <a:pathLst>
                <a:path w="2454468" h="1125821">
                  <a:moveTo>
                    <a:pt x="0" y="0"/>
                  </a:moveTo>
                  <a:lnTo>
                    <a:pt x="2454468" y="0"/>
                  </a:lnTo>
                  <a:lnTo>
                    <a:pt x="2454468" y="1125821"/>
                  </a:lnTo>
                  <a:lnTo>
                    <a:pt x="0" y="1125821"/>
                  </a:lnTo>
                  <a:close/>
                </a:path>
              </a:pathLst>
            </a:custGeom>
            <a:solidFill>
              <a:srgbClr val="FFFFFF"/>
            </a:solidFill>
          </p:spPr>
        </p:sp>
        <p:sp>
          <p:nvSpPr>
            <p:cNvPr id="13" name="TextBox 13"/>
            <p:cNvSpPr txBox="1"/>
            <p:nvPr/>
          </p:nvSpPr>
          <p:spPr>
            <a:xfrm>
              <a:off x="0" y="-47625"/>
              <a:ext cx="2454468" cy="1173446"/>
            </a:xfrm>
            <a:prstGeom prst="rect">
              <a:avLst/>
            </a:prstGeom>
          </p:spPr>
          <p:txBody>
            <a:bodyPr lIns="50800" tIns="50800" rIns="50800" bIns="50800" rtlCol="0" anchor="ctr"/>
            <a:lstStyle/>
            <a:p>
              <a:pPr algn="ctr">
                <a:lnSpc>
                  <a:spcPts val="2800"/>
                </a:lnSpc>
              </a:pPr>
              <a:endParaRPr/>
            </a:p>
          </p:txBody>
        </p:sp>
      </p:grpSp>
      <p:sp>
        <p:nvSpPr>
          <p:cNvPr id="14" name="AutoShape 14"/>
          <p:cNvSpPr/>
          <p:nvPr/>
        </p:nvSpPr>
        <p:spPr>
          <a:xfrm>
            <a:off x="4994620" y="6511615"/>
            <a:ext cx="8298759" cy="9525"/>
          </a:xfrm>
          <a:prstGeom prst="line">
            <a:avLst/>
          </a:prstGeom>
          <a:ln w="9525" cap="rnd">
            <a:solidFill>
              <a:srgbClr val="FFFFFF"/>
            </a:solidFill>
            <a:prstDash val="solid"/>
            <a:headEnd type="none" w="sm" len="sm"/>
            <a:tailEnd type="none" w="sm" len="sm"/>
          </a:ln>
        </p:spPr>
      </p:sp>
      <p:sp>
        <p:nvSpPr>
          <p:cNvPr id="15" name="Freeform 15"/>
          <p:cNvSpPr/>
          <p:nvPr/>
        </p:nvSpPr>
        <p:spPr>
          <a:xfrm>
            <a:off x="186051" y="9429773"/>
            <a:ext cx="1544673" cy="718273"/>
          </a:xfrm>
          <a:custGeom>
            <a:avLst/>
            <a:gdLst/>
            <a:ahLst/>
            <a:cxnLst/>
            <a:rect l="l" t="t" r="r" b="b"/>
            <a:pathLst>
              <a:path w="1544673" h="718273">
                <a:moveTo>
                  <a:pt x="0" y="0"/>
                </a:moveTo>
                <a:lnTo>
                  <a:pt x="1544673" y="0"/>
                </a:lnTo>
                <a:lnTo>
                  <a:pt x="1544673" y="718273"/>
                </a:lnTo>
                <a:lnTo>
                  <a:pt x="0" y="718273"/>
                </a:lnTo>
                <a:lnTo>
                  <a:pt x="0" y="0"/>
                </a:lnTo>
                <a:close/>
              </a:path>
            </a:pathLst>
          </a:custGeom>
          <a:blipFill>
            <a:blip r:embed="rId2"/>
            <a:stretch>
              <a:fillRect/>
            </a:stretch>
          </a:blipFill>
        </p:spPr>
      </p:sp>
      <p:sp>
        <p:nvSpPr>
          <p:cNvPr id="16" name="Freeform 16"/>
          <p:cNvSpPr/>
          <p:nvPr/>
        </p:nvSpPr>
        <p:spPr>
          <a:xfrm>
            <a:off x="726583" y="1894017"/>
            <a:ext cx="7535635" cy="4274600"/>
          </a:xfrm>
          <a:custGeom>
            <a:avLst/>
            <a:gdLst/>
            <a:ahLst/>
            <a:cxnLst/>
            <a:rect l="l" t="t" r="r" b="b"/>
            <a:pathLst>
              <a:path w="7535635" h="4274600">
                <a:moveTo>
                  <a:pt x="0" y="0"/>
                </a:moveTo>
                <a:lnTo>
                  <a:pt x="7535635" y="0"/>
                </a:lnTo>
                <a:lnTo>
                  <a:pt x="7535635" y="4274600"/>
                </a:lnTo>
                <a:lnTo>
                  <a:pt x="0" y="4274600"/>
                </a:lnTo>
                <a:lnTo>
                  <a:pt x="0" y="0"/>
                </a:lnTo>
                <a:close/>
              </a:path>
            </a:pathLst>
          </a:custGeom>
          <a:blipFill>
            <a:blip r:embed="rId3"/>
            <a:stretch>
              <a:fillRect/>
            </a:stretch>
          </a:blipFill>
        </p:spPr>
      </p:sp>
      <p:sp>
        <p:nvSpPr>
          <p:cNvPr id="17" name="TextBox 17"/>
          <p:cNvSpPr txBox="1"/>
          <p:nvPr/>
        </p:nvSpPr>
        <p:spPr>
          <a:xfrm>
            <a:off x="8948231" y="1987252"/>
            <a:ext cx="8690296" cy="4018407"/>
          </a:xfrm>
          <a:prstGeom prst="rect">
            <a:avLst/>
          </a:prstGeom>
        </p:spPr>
        <p:txBody>
          <a:bodyPr lIns="0" tIns="0" rIns="0" bIns="0" rtlCol="0" anchor="t">
            <a:spAutoFit/>
          </a:bodyPr>
          <a:lstStyle/>
          <a:p>
            <a:pPr marL="289560" lvl="1" indent="-144780" algn="l">
              <a:lnSpc>
                <a:spcPts val="2303"/>
              </a:lnSpc>
              <a:buFont typeface="Arial"/>
              <a:buChar char="•"/>
            </a:pPr>
            <a:r>
              <a:rPr lang="en-US" sz="1599" b="1">
                <a:solidFill>
                  <a:srgbClr val="7030A0"/>
                </a:solidFill>
                <a:latin typeface="Calibri (MS) Bold"/>
                <a:ea typeface="Calibri (MS) Bold"/>
                <a:cs typeface="Calibri (MS) Bold"/>
                <a:sym typeface="Calibri (MS) Bold"/>
              </a:rPr>
              <a:t>Amplitude des débits </a:t>
            </a:r>
            <a:r>
              <a:rPr lang="en-US" sz="1599" b="1">
                <a:solidFill>
                  <a:srgbClr val="202124"/>
                </a:solidFill>
                <a:latin typeface="Calibri (MS) Bold"/>
                <a:ea typeface="Calibri (MS) Bold"/>
                <a:cs typeface="Calibri (MS) Bold"/>
                <a:sym typeface="Calibri (MS) Bold"/>
              </a:rPr>
              <a:t>:</a:t>
            </a:r>
          </a:p>
          <a:p>
            <a:pPr marL="1021078" lvl="2" indent="-340359" algn="l">
              <a:lnSpc>
                <a:spcPts val="2303"/>
              </a:lnSpc>
              <a:buFont typeface="Arial"/>
              <a:buChar char="⚬"/>
            </a:pPr>
            <a:r>
              <a:rPr lang="en-US" sz="1599" b="1">
                <a:solidFill>
                  <a:srgbClr val="202124"/>
                </a:solidFill>
                <a:latin typeface="Calibri (MS) Bold"/>
                <a:ea typeface="Calibri (MS) Bold"/>
                <a:cs typeface="Calibri (MS) Bold"/>
                <a:sym typeface="Calibri (MS) Bold"/>
              </a:rPr>
              <a:t>Remplacer turbine : </a:t>
            </a:r>
            <a:r>
              <a:rPr lang="en-US" sz="1599">
                <a:solidFill>
                  <a:srgbClr val="202124"/>
                </a:solidFill>
                <a:latin typeface="Calibri (MS)"/>
                <a:ea typeface="Calibri (MS)"/>
                <a:cs typeface="Calibri (MS)"/>
                <a:sym typeface="Calibri (MS)"/>
              </a:rPr>
              <a:t>pour améliorer rendement en </a:t>
            </a:r>
            <a:r>
              <a:rPr lang="en-US" sz="1599">
                <a:solidFill>
                  <a:srgbClr val="ED7D31"/>
                </a:solidFill>
                <a:latin typeface="Calibri (MS)"/>
                <a:ea typeface="Calibri (MS)"/>
                <a:cs typeface="Calibri (MS)"/>
                <a:sym typeface="Calibri (MS)"/>
              </a:rPr>
              <a:t>basses eaux</a:t>
            </a:r>
            <a:r>
              <a:rPr lang="en-US" sz="1599">
                <a:solidFill>
                  <a:srgbClr val="202124"/>
                </a:solidFill>
                <a:latin typeface="Calibri (MS)"/>
                <a:ea typeface="Calibri (MS)"/>
                <a:cs typeface="Calibri (MS)"/>
                <a:sym typeface="Calibri (MS)"/>
              </a:rPr>
              <a:t> avec </a:t>
            </a:r>
            <a:r>
              <a:rPr lang="en-US" sz="1599" b="1">
                <a:solidFill>
                  <a:srgbClr val="202124"/>
                </a:solidFill>
                <a:latin typeface="Calibri (MS) Bold"/>
                <a:ea typeface="Calibri (MS) Bold"/>
                <a:cs typeface="Calibri (MS) Bold"/>
                <a:sym typeface="Calibri (MS) Bold"/>
              </a:rPr>
              <a:t>débit d'armement plus faible </a:t>
            </a:r>
            <a:r>
              <a:rPr lang="en-US" sz="1599">
                <a:solidFill>
                  <a:srgbClr val="202124"/>
                </a:solidFill>
                <a:latin typeface="Calibri (MS)"/>
                <a:ea typeface="Calibri (MS)"/>
                <a:cs typeface="Calibri (MS)"/>
                <a:sym typeface="Calibri (MS)"/>
              </a:rPr>
              <a:t>, </a:t>
            </a:r>
            <a:r>
              <a:rPr lang="en-US" sz="1599" b="1">
                <a:solidFill>
                  <a:srgbClr val="202124"/>
                </a:solidFill>
                <a:latin typeface="Calibri (MS) Bold"/>
                <a:ea typeface="Calibri (MS) Bold"/>
                <a:cs typeface="Calibri (MS) Bold"/>
                <a:sym typeface="Calibri (MS) Bold"/>
              </a:rPr>
              <a:t>augmenter puissance maxi </a:t>
            </a:r>
            <a:r>
              <a:rPr lang="en-US" sz="1599">
                <a:solidFill>
                  <a:srgbClr val="202124"/>
                </a:solidFill>
                <a:latin typeface="Calibri (MS)"/>
                <a:ea typeface="Calibri (MS)"/>
                <a:cs typeface="Calibri (MS)"/>
                <a:sym typeface="Calibri (MS)"/>
              </a:rPr>
              <a:t>pour capter </a:t>
            </a:r>
            <a:r>
              <a:rPr lang="en-US" sz="1599">
                <a:solidFill>
                  <a:srgbClr val="00B0F0"/>
                </a:solidFill>
                <a:latin typeface="Calibri (MS)"/>
                <a:ea typeface="Calibri (MS)"/>
                <a:cs typeface="Calibri (MS)"/>
                <a:sym typeface="Calibri (MS)"/>
              </a:rPr>
              <a:t>les hauts débits</a:t>
            </a:r>
          </a:p>
          <a:p>
            <a:pPr marL="1021078" lvl="2" indent="-340359" algn="l">
              <a:lnSpc>
                <a:spcPts val="2303"/>
              </a:lnSpc>
              <a:buFont typeface="Arial"/>
              <a:buChar char="⚬"/>
            </a:pPr>
            <a:r>
              <a:rPr lang="en-US" sz="1599" b="1">
                <a:solidFill>
                  <a:srgbClr val="202124"/>
                </a:solidFill>
                <a:latin typeface="Calibri (MS) Bold"/>
                <a:ea typeface="Calibri (MS) Bold"/>
                <a:cs typeface="Calibri (MS) Bold"/>
                <a:sym typeface="Calibri (MS) Bold"/>
              </a:rPr>
              <a:t>meilleure gestion du débit réservé </a:t>
            </a:r>
            <a:r>
              <a:rPr lang="en-US" sz="1599">
                <a:solidFill>
                  <a:srgbClr val="202124"/>
                </a:solidFill>
                <a:latin typeface="Calibri (MS)"/>
                <a:ea typeface="Calibri (MS)"/>
                <a:cs typeface="Calibri (MS)"/>
                <a:sym typeface="Calibri (MS)"/>
              </a:rPr>
              <a:t>pour limiter les pertes</a:t>
            </a:r>
          </a:p>
          <a:p>
            <a:pPr marL="1021078" lvl="2" indent="-340359" algn="l">
              <a:lnSpc>
                <a:spcPts val="2303"/>
              </a:lnSpc>
            </a:pPr>
            <a:endParaRPr lang="en-US" sz="1599">
              <a:solidFill>
                <a:srgbClr val="202124"/>
              </a:solidFill>
              <a:latin typeface="Calibri (MS)"/>
              <a:ea typeface="Calibri (MS)"/>
              <a:cs typeface="Calibri (MS)"/>
              <a:sym typeface="Calibri (MS)"/>
            </a:endParaRPr>
          </a:p>
          <a:p>
            <a:pPr marL="289560" lvl="1" indent="-144780" algn="l">
              <a:lnSpc>
                <a:spcPts val="2303"/>
              </a:lnSpc>
              <a:buFont typeface="Arial"/>
              <a:buChar char="•"/>
            </a:pPr>
            <a:r>
              <a:rPr lang="en-US" sz="1599">
                <a:solidFill>
                  <a:srgbClr val="00B0F0"/>
                </a:solidFill>
                <a:latin typeface="Calibri (MS)"/>
                <a:ea typeface="Calibri (MS)"/>
                <a:cs typeface="Calibri (MS)"/>
                <a:sym typeface="Calibri (MS)"/>
              </a:rPr>
              <a:t>Crues </a:t>
            </a:r>
            <a:r>
              <a:rPr lang="en-US" sz="1599">
                <a:solidFill>
                  <a:srgbClr val="000000"/>
                </a:solidFill>
                <a:latin typeface="Calibri (MS)"/>
                <a:ea typeface="Calibri (MS)"/>
                <a:cs typeface="Calibri (MS)"/>
                <a:sym typeface="Calibri (MS)"/>
              </a:rPr>
              <a:t>: </a:t>
            </a:r>
            <a:r>
              <a:rPr lang="en-US" sz="1599">
                <a:solidFill>
                  <a:srgbClr val="202124"/>
                </a:solidFill>
                <a:latin typeface="Calibri (MS)"/>
                <a:ea typeface="Calibri (MS)"/>
                <a:cs typeface="Calibri (MS)"/>
                <a:sym typeface="Calibri (MS)"/>
              </a:rPr>
              <a:t>Ecarter ou sécuriser les chemins d'accès le long de la rivière, Étanchéifier la salle des machines pour supporter les </a:t>
            </a:r>
            <a:r>
              <a:rPr lang="en-US" sz="1599">
                <a:solidFill>
                  <a:srgbClr val="00B0F0"/>
                </a:solidFill>
                <a:latin typeface="Calibri (MS)"/>
                <a:ea typeface="Calibri (MS)"/>
                <a:cs typeface="Calibri (MS)"/>
                <a:sym typeface="Calibri (MS)"/>
              </a:rPr>
              <a:t>crues</a:t>
            </a:r>
            <a:r>
              <a:rPr lang="en-US" sz="1599">
                <a:solidFill>
                  <a:srgbClr val="202124"/>
                </a:solidFill>
                <a:latin typeface="Calibri (MS)"/>
                <a:ea typeface="Calibri (MS)"/>
                <a:cs typeface="Calibri (MS)"/>
                <a:sym typeface="Calibri (MS)"/>
              </a:rPr>
              <a:t> exceptionnelles, prise en compte de la crue au moins centennale</a:t>
            </a:r>
          </a:p>
          <a:p>
            <a:pPr marL="289560" lvl="1" indent="-144780" algn="l">
              <a:lnSpc>
                <a:spcPts val="2303"/>
              </a:lnSpc>
            </a:pPr>
            <a:endParaRPr lang="en-US" sz="1599">
              <a:solidFill>
                <a:srgbClr val="202124"/>
              </a:solidFill>
              <a:latin typeface="Calibri (MS)"/>
              <a:ea typeface="Calibri (MS)"/>
              <a:cs typeface="Calibri (MS)"/>
              <a:sym typeface="Calibri (MS)"/>
            </a:endParaRPr>
          </a:p>
          <a:p>
            <a:pPr marL="289560" lvl="1" indent="-144780" algn="l">
              <a:lnSpc>
                <a:spcPts val="2303"/>
              </a:lnSpc>
              <a:buFont typeface="Arial"/>
              <a:buChar char="•"/>
            </a:pPr>
            <a:r>
              <a:rPr lang="en-US" sz="1599">
                <a:solidFill>
                  <a:srgbClr val="ED7D31"/>
                </a:solidFill>
                <a:latin typeface="Calibri (MS)"/>
                <a:ea typeface="Calibri (MS)"/>
                <a:cs typeface="Calibri (MS)"/>
                <a:sym typeface="Calibri (MS)"/>
              </a:rPr>
              <a:t>Étiage</a:t>
            </a:r>
            <a:r>
              <a:rPr lang="en-US" sz="1599">
                <a:solidFill>
                  <a:srgbClr val="202124"/>
                </a:solidFill>
                <a:latin typeface="Calibri (MS)"/>
                <a:ea typeface="Calibri (MS)"/>
                <a:cs typeface="Calibri (MS)"/>
                <a:sym typeface="Calibri (MS)"/>
              </a:rPr>
              <a:t> : Meilleure </a:t>
            </a:r>
            <a:r>
              <a:rPr lang="en-US" sz="1599" b="1">
                <a:solidFill>
                  <a:srgbClr val="202124"/>
                </a:solidFill>
                <a:latin typeface="Calibri (MS) Bold"/>
                <a:ea typeface="Calibri (MS) Bold"/>
                <a:cs typeface="Calibri (MS) Bold"/>
                <a:sym typeface="Calibri (MS) Bold"/>
              </a:rPr>
              <a:t>ventilation</a:t>
            </a:r>
            <a:r>
              <a:rPr lang="en-US" sz="1599">
                <a:solidFill>
                  <a:srgbClr val="202124"/>
                </a:solidFill>
                <a:latin typeface="Calibri (MS)"/>
                <a:ea typeface="Calibri (MS)"/>
                <a:cs typeface="Calibri (MS)"/>
                <a:sym typeface="Calibri (MS)"/>
              </a:rPr>
              <a:t> en période de </a:t>
            </a:r>
            <a:r>
              <a:rPr lang="en-US" sz="1599">
                <a:solidFill>
                  <a:srgbClr val="ED7D31"/>
                </a:solidFill>
                <a:latin typeface="Calibri (MS)"/>
                <a:ea typeface="Calibri (MS)"/>
                <a:cs typeface="Calibri (MS)"/>
                <a:sym typeface="Calibri (MS)"/>
              </a:rPr>
              <a:t>fortes chaleurs</a:t>
            </a:r>
            <a:r>
              <a:rPr lang="en-US" sz="1599">
                <a:solidFill>
                  <a:srgbClr val="000000"/>
                </a:solidFill>
                <a:latin typeface="Calibri (MS)"/>
                <a:ea typeface="Calibri (MS)"/>
                <a:cs typeface="Calibri (MS)"/>
                <a:sym typeface="Calibri (MS)"/>
              </a:rPr>
              <a:t> et renforcement  du</a:t>
            </a:r>
            <a:r>
              <a:rPr lang="en-US" sz="1599">
                <a:solidFill>
                  <a:srgbClr val="202124"/>
                </a:solidFill>
                <a:latin typeface="Calibri (MS)"/>
                <a:ea typeface="Calibri (MS)"/>
                <a:cs typeface="Calibri (MS)"/>
                <a:sym typeface="Calibri (MS)"/>
              </a:rPr>
              <a:t> système de </a:t>
            </a:r>
            <a:r>
              <a:rPr lang="en-US" sz="1599" b="1">
                <a:solidFill>
                  <a:srgbClr val="202124"/>
                </a:solidFill>
                <a:latin typeface="Calibri (MS) Bold"/>
                <a:ea typeface="Calibri (MS) Bold"/>
                <a:cs typeface="Calibri (MS) Bold"/>
                <a:sym typeface="Calibri (MS) Bold"/>
              </a:rPr>
              <a:t>refroidissement</a:t>
            </a:r>
            <a:r>
              <a:rPr lang="en-US" sz="1599">
                <a:solidFill>
                  <a:srgbClr val="202124"/>
                </a:solidFill>
                <a:latin typeface="Calibri (MS)"/>
                <a:ea typeface="Calibri (MS)"/>
                <a:cs typeface="Calibri (MS)"/>
                <a:sym typeface="Calibri (MS)"/>
              </a:rPr>
              <a:t> des groupes</a:t>
            </a:r>
          </a:p>
          <a:p>
            <a:pPr marL="289560" lvl="1" indent="-144780" algn="l">
              <a:lnSpc>
                <a:spcPts val="2303"/>
              </a:lnSpc>
            </a:pPr>
            <a:endParaRPr lang="en-US" sz="1599">
              <a:solidFill>
                <a:srgbClr val="202124"/>
              </a:solidFill>
              <a:latin typeface="Calibri (MS)"/>
              <a:ea typeface="Calibri (MS)"/>
              <a:cs typeface="Calibri (MS)"/>
              <a:sym typeface="Calibri (MS)"/>
            </a:endParaRPr>
          </a:p>
          <a:p>
            <a:pPr marL="289560" lvl="1" indent="-144780" algn="l">
              <a:lnSpc>
                <a:spcPts val="2303"/>
              </a:lnSpc>
              <a:buFont typeface="Arial"/>
              <a:buChar char="•"/>
            </a:pPr>
            <a:r>
              <a:rPr lang="en-US" sz="1599">
                <a:solidFill>
                  <a:srgbClr val="843C0B"/>
                </a:solidFill>
                <a:latin typeface="Calibri (MS)"/>
                <a:ea typeface="Calibri (MS)"/>
                <a:cs typeface="Calibri (MS)"/>
                <a:sym typeface="Calibri (MS)"/>
              </a:rPr>
              <a:t>Transport solide </a:t>
            </a:r>
            <a:r>
              <a:rPr lang="en-US" sz="1599">
                <a:solidFill>
                  <a:srgbClr val="202124"/>
                </a:solidFill>
                <a:latin typeface="Calibri (MS)"/>
                <a:ea typeface="Calibri (MS)"/>
                <a:cs typeface="Calibri (MS)"/>
                <a:sym typeface="Calibri (MS)"/>
              </a:rPr>
              <a:t>: modification de la </a:t>
            </a:r>
            <a:r>
              <a:rPr lang="en-US" sz="1599" b="1">
                <a:solidFill>
                  <a:srgbClr val="202124"/>
                </a:solidFill>
                <a:latin typeface="Calibri (MS) Bold"/>
                <a:ea typeface="Calibri (MS) Bold"/>
                <a:cs typeface="Calibri (MS) Bold"/>
                <a:sym typeface="Calibri (MS) Bold"/>
              </a:rPr>
              <a:t>procédure d'exploitation </a:t>
            </a:r>
            <a:r>
              <a:rPr lang="en-US" sz="1599">
                <a:solidFill>
                  <a:srgbClr val="202124"/>
                </a:solidFill>
                <a:latin typeface="Calibri (MS)"/>
                <a:ea typeface="Calibri (MS)"/>
                <a:cs typeface="Calibri (MS)"/>
                <a:sym typeface="Calibri (MS)"/>
              </a:rPr>
              <a:t>pour limiter l’</a:t>
            </a:r>
            <a:r>
              <a:rPr lang="en-US" sz="1599" b="1">
                <a:solidFill>
                  <a:srgbClr val="202124"/>
                </a:solidFill>
                <a:latin typeface="Calibri (MS) Bold"/>
                <a:ea typeface="Calibri (MS) Bold"/>
                <a:cs typeface="Calibri (MS) Bold"/>
                <a:sym typeface="Calibri (MS) Bold"/>
              </a:rPr>
              <a:t>usure</a:t>
            </a:r>
            <a:r>
              <a:rPr lang="en-US" sz="1599">
                <a:solidFill>
                  <a:srgbClr val="202124"/>
                </a:solidFill>
                <a:latin typeface="Calibri (MS)"/>
                <a:ea typeface="Calibri (MS)"/>
                <a:cs typeface="Calibri (MS)"/>
                <a:sym typeface="Calibri (MS)"/>
              </a:rPr>
              <a:t> plus rapide de certaines pièces mécaniques avec des remplacements plus fréquents, remplacement du </a:t>
            </a:r>
            <a:r>
              <a:rPr lang="en-US" sz="1599" b="1">
                <a:solidFill>
                  <a:srgbClr val="202124"/>
                </a:solidFill>
                <a:latin typeface="Calibri (MS) Bold"/>
                <a:ea typeface="Calibri (MS) Bold"/>
                <a:cs typeface="Calibri (MS) Bold"/>
                <a:sym typeface="Calibri (MS) Bold"/>
              </a:rPr>
              <a:t>dégrilleur</a:t>
            </a:r>
            <a:r>
              <a:rPr lang="en-US" sz="1599">
                <a:solidFill>
                  <a:srgbClr val="202124"/>
                </a:solidFill>
                <a:latin typeface="Calibri (MS)"/>
                <a:ea typeface="Calibri (MS)"/>
                <a:cs typeface="Calibri (MS)"/>
                <a:sym typeface="Calibri (MS)"/>
              </a:rPr>
              <a:t> par un modèle </a:t>
            </a:r>
            <a:r>
              <a:rPr lang="en-US" sz="1599" b="1">
                <a:solidFill>
                  <a:srgbClr val="202124"/>
                </a:solidFill>
                <a:latin typeface="Calibri (MS) Bold"/>
                <a:ea typeface="Calibri (MS) Bold"/>
                <a:cs typeface="Calibri (MS) Bold"/>
                <a:sym typeface="Calibri (MS) Bold"/>
              </a:rPr>
              <a:t>surdimensionné</a:t>
            </a:r>
            <a:r>
              <a:rPr lang="en-US" sz="1599">
                <a:solidFill>
                  <a:srgbClr val="202124"/>
                </a:solidFill>
                <a:latin typeface="Calibri (MS)"/>
                <a:ea typeface="Calibri (MS)"/>
                <a:cs typeface="Calibri (MS)"/>
                <a:sym typeface="Calibri (MS)"/>
              </a:rPr>
              <a:t> et capable de travailler avec plus d'encombrants. </a:t>
            </a:r>
          </a:p>
        </p:txBody>
      </p:sp>
      <p:sp>
        <p:nvSpPr>
          <p:cNvPr id="18" name="Freeform 18"/>
          <p:cNvSpPr/>
          <p:nvPr/>
        </p:nvSpPr>
        <p:spPr>
          <a:xfrm>
            <a:off x="1973389" y="6709348"/>
            <a:ext cx="6288829" cy="3296465"/>
          </a:xfrm>
          <a:custGeom>
            <a:avLst/>
            <a:gdLst/>
            <a:ahLst/>
            <a:cxnLst/>
            <a:rect l="l" t="t" r="r" b="b"/>
            <a:pathLst>
              <a:path w="6288829" h="3296465">
                <a:moveTo>
                  <a:pt x="0" y="0"/>
                </a:moveTo>
                <a:lnTo>
                  <a:pt x="6288829" y="0"/>
                </a:lnTo>
                <a:lnTo>
                  <a:pt x="6288829" y="3296465"/>
                </a:lnTo>
                <a:lnTo>
                  <a:pt x="0" y="3296465"/>
                </a:lnTo>
                <a:lnTo>
                  <a:pt x="0" y="0"/>
                </a:lnTo>
                <a:close/>
              </a:path>
            </a:pathLst>
          </a:custGeom>
          <a:blipFill>
            <a:blip r:embed="rId4"/>
            <a:stretch>
              <a:fillRect/>
            </a:stretch>
          </a:blipFill>
        </p:spPr>
      </p:sp>
      <p:sp>
        <p:nvSpPr>
          <p:cNvPr id="19" name="TextBox 19"/>
          <p:cNvSpPr txBox="1"/>
          <p:nvPr/>
        </p:nvSpPr>
        <p:spPr>
          <a:xfrm>
            <a:off x="9442111" y="7786081"/>
            <a:ext cx="7702536" cy="1104900"/>
          </a:xfrm>
          <a:prstGeom prst="rect">
            <a:avLst/>
          </a:prstGeom>
        </p:spPr>
        <p:txBody>
          <a:bodyPr lIns="0" tIns="0" rIns="0" bIns="0" rtlCol="0" anchor="t">
            <a:spAutoFit/>
          </a:bodyPr>
          <a:lstStyle/>
          <a:p>
            <a:pPr marL="325756" lvl="1" indent="-162878" algn="l">
              <a:lnSpc>
                <a:spcPts val="2160"/>
              </a:lnSpc>
              <a:buFont typeface="Arial"/>
              <a:buChar char="•"/>
            </a:pPr>
            <a:r>
              <a:rPr lang="en-US" sz="1800">
                <a:solidFill>
                  <a:srgbClr val="FF0000"/>
                </a:solidFill>
                <a:latin typeface="Calibri (MS)"/>
                <a:ea typeface="Calibri (MS)"/>
                <a:cs typeface="Calibri (MS)"/>
                <a:sym typeface="Calibri (MS)"/>
              </a:rPr>
              <a:t>Augmentation</a:t>
            </a:r>
            <a:r>
              <a:rPr lang="en-US" sz="1800">
                <a:solidFill>
                  <a:srgbClr val="202124"/>
                </a:solidFill>
                <a:latin typeface="Calibri (MS)"/>
                <a:ea typeface="Calibri (MS)"/>
                <a:cs typeface="Calibri (MS)"/>
                <a:sym typeface="Calibri (MS)"/>
              </a:rPr>
              <a:t> des tarifs et cotisations catastrophes naturelles (comme tout le monde) + évolution de prime dommage aux biens  +10%, +15% jusqu’à +20%</a:t>
            </a:r>
          </a:p>
          <a:p>
            <a:pPr marL="325756" lvl="1" indent="-162878" algn="l">
              <a:lnSpc>
                <a:spcPts val="2160"/>
              </a:lnSpc>
            </a:pPr>
            <a:endParaRPr lang="en-US" sz="1800">
              <a:solidFill>
                <a:srgbClr val="202124"/>
              </a:solidFill>
              <a:latin typeface="Calibri (MS)"/>
              <a:ea typeface="Calibri (MS)"/>
              <a:cs typeface="Calibri (MS)"/>
              <a:sym typeface="Calibri (MS)"/>
            </a:endParaRPr>
          </a:p>
          <a:p>
            <a:pPr marL="325756" lvl="1" indent="-162878" algn="l">
              <a:lnSpc>
                <a:spcPts val="2160"/>
              </a:lnSpc>
              <a:buFont typeface="Arial"/>
              <a:buChar char="•"/>
            </a:pPr>
            <a:r>
              <a:rPr lang="en-US" sz="1800">
                <a:solidFill>
                  <a:srgbClr val="202124"/>
                </a:solidFill>
                <a:latin typeface="Calibri (MS)"/>
                <a:ea typeface="Calibri (MS)"/>
                <a:cs typeface="Calibri (MS)"/>
                <a:sym typeface="Calibri (MS)"/>
              </a:rPr>
              <a:t>difficulté de trouver une compagnie d’assurance, </a:t>
            </a:r>
          </a:p>
        </p:txBody>
      </p:sp>
      <p:sp>
        <p:nvSpPr>
          <p:cNvPr id="20" name="TextBox 20"/>
          <p:cNvSpPr txBox="1"/>
          <p:nvPr/>
        </p:nvSpPr>
        <p:spPr>
          <a:xfrm>
            <a:off x="17811523" y="9762898"/>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Open Sans"/>
                <a:ea typeface="Open Sans"/>
                <a:cs typeface="Open Sans"/>
                <a:sym typeface="Open Sans"/>
              </a:rPr>
              <a:t>10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83B5C"/>
        </a:solidFill>
        <a:effectLst/>
      </p:bgPr>
    </p:bg>
    <p:spTree>
      <p:nvGrpSpPr>
        <p:cNvPr id="1" name=""/>
        <p:cNvGrpSpPr/>
        <p:nvPr/>
      </p:nvGrpSpPr>
      <p:grpSpPr>
        <a:xfrm>
          <a:off x="0" y="0"/>
          <a:ext cx="0" cy="0"/>
          <a:chOff x="0" y="0"/>
          <a:chExt cx="0" cy="0"/>
        </a:xfrm>
      </p:grpSpPr>
      <p:grpSp>
        <p:nvGrpSpPr>
          <p:cNvPr id="2" name="Group 2"/>
          <p:cNvGrpSpPr/>
          <p:nvPr/>
        </p:nvGrpSpPr>
        <p:grpSpPr>
          <a:xfrm>
            <a:off x="0" y="472894"/>
            <a:ext cx="18288000" cy="1111613"/>
            <a:chOff x="0" y="0"/>
            <a:chExt cx="23129395" cy="1405891"/>
          </a:xfrm>
        </p:grpSpPr>
        <p:sp>
          <p:nvSpPr>
            <p:cNvPr id="3" name="Freeform 3"/>
            <p:cNvSpPr/>
            <p:nvPr/>
          </p:nvSpPr>
          <p:spPr>
            <a:xfrm>
              <a:off x="0" y="0"/>
              <a:ext cx="23129396" cy="1405891"/>
            </a:xfrm>
            <a:custGeom>
              <a:avLst/>
              <a:gdLst/>
              <a:ahLst/>
              <a:cxnLst/>
              <a:rect l="l" t="t" r="r" b="b"/>
              <a:pathLst>
                <a:path w="23129396" h="1405891">
                  <a:moveTo>
                    <a:pt x="0" y="0"/>
                  </a:moveTo>
                  <a:lnTo>
                    <a:pt x="23129396" y="0"/>
                  </a:lnTo>
                  <a:lnTo>
                    <a:pt x="23129396" y="1405891"/>
                  </a:lnTo>
                  <a:lnTo>
                    <a:pt x="0" y="1405891"/>
                  </a:lnTo>
                  <a:close/>
                </a:path>
              </a:pathLst>
            </a:custGeom>
            <a:solidFill>
              <a:srgbClr val="63B8CC">
                <a:alpha val="89804"/>
              </a:srgbClr>
            </a:solidFill>
          </p:spPr>
        </p:sp>
        <p:sp>
          <p:nvSpPr>
            <p:cNvPr id="4" name="TextBox 4"/>
            <p:cNvSpPr txBox="1"/>
            <p:nvPr/>
          </p:nvSpPr>
          <p:spPr>
            <a:xfrm>
              <a:off x="0" y="0"/>
              <a:ext cx="23129395" cy="1405891"/>
            </a:xfrm>
            <a:prstGeom prst="rect">
              <a:avLst/>
            </a:prstGeom>
          </p:spPr>
          <p:txBody>
            <a:bodyPr lIns="5007" tIns="5007" rIns="5007" bIns="5007" rtlCol="0" anchor="ctr"/>
            <a:lstStyle/>
            <a:p>
              <a:pPr algn="ctr">
                <a:lnSpc>
                  <a:spcPts val="67"/>
                </a:lnSpc>
              </a:pPr>
              <a:endParaRPr/>
            </a:p>
          </p:txBody>
        </p:sp>
      </p:grpSp>
      <p:grpSp>
        <p:nvGrpSpPr>
          <p:cNvPr id="5" name="Group 5"/>
          <p:cNvGrpSpPr/>
          <p:nvPr/>
        </p:nvGrpSpPr>
        <p:grpSpPr>
          <a:xfrm>
            <a:off x="958388" y="607417"/>
            <a:ext cx="15773400" cy="842565"/>
            <a:chOff x="0" y="0"/>
            <a:chExt cx="21031200" cy="1123420"/>
          </a:xfrm>
        </p:grpSpPr>
        <p:sp>
          <p:nvSpPr>
            <p:cNvPr id="6" name="Freeform 6"/>
            <p:cNvSpPr/>
            <p:nvPr/>
          </p:nvSpPr>
          <p:spPr>
            <a:xfrm>
              <a:off x="0" y="0"/>
              <a:ext cx="21031200" cy="1123420"/>
            </a:xfrm>
            <a:custGeom>
              <a:avLst/>
              <a:gdLst/>
              <a:ahLst/>
              <a:cxnLst/>
              <a:rect l="l" t="t" r="r" b="b"/>
              <a:pathLst>
                <a:path w="21031200" h="1123420">
                  <a:moveTo>
                    <a:pt x="0" y="0"/>
                  </a:moveTo>
                  <a:lnTo>
                    <a:pt x="21031200" y="0"/>
                  </a:lnTo>
                  <a:lnTo>
                    <a:pt x="21031200" y="1123420"/>
                  </a:lnTo>
                  <a:lnTo>
                    <a:pt x="0" y="1123420"/>
                  </a:lnTo>
                  <a:close/>
                </a:path>
              </a:pathLst>
            </a:custGeom>
            <a:solidFill>
              <a:srgbClr val="000000">
                <a:alpha val="0"/>
              </a:srgbClr>
            </a:solidFill>
          </p:spPr>
        </p:sp>
        <p:sp>
          <p:nvSpPr>
            <p:cNvPr id="7" name="TextBox 7"/>
            <p:cNvSpPr txBox="1"/>
            <p:nvPr/>
          </p:nvSpPr>
          <p:spPr>
            <a:xfrm>
              <a:off x="0" y="-38100"/>
              <a:ext cx="21031200" cy="1161520"/>
            </a:xfrm>
            <a:prstGeom prst="rect">
              <a:avLst/>
            </a:prstGeom>
          </p:spPr>
          <p:txBody>
            <a:bodyPr lIns="0" tIns="0" rIns="0" bIns="0" rtlCol="0" anchor="ctr"/>
            <a:lstStyle/>
            <a:p>
              <a:pPr algn="l">
                <a:lnSpc>
                  <a:spcPts val="4536"/>
                </a:lnSpc>
              </a:pPr>
              <a:r>
                <a:rPr lang="en-US" sz="4200" b="1">
                  <a:solidFill>
                    <a:srgbClr val="FFFFFF"/>
                  </a:solidFill>
                  <a:latin typeface="Calibri (MS) Bold"/>
                  <a:ea typeface="Calibri (MS) Bold"/>
                  <a:cs typeface="Calibri (MS) Bold"/>
                  <a:sym typeface="Calibri (MS) Bold"/>
                </a:rPr>
                <a:t>Retour d’expérience d’Hydrocop</a:t>
              </a:r>
            </a:p>
          </p:txBody>
        </p:sp>
      </p:grpSp>
      <p:sp>
        <p:nvSpPr>
          <p:cNvPr id="8" name="TextBox 8"/>
          <p:cNvSpPr txBox="1"/>
          <p:nvPr/>
        </p:nvSpPr>
        <p:spPr>
          <a:xfrm>
            <a:off x="17811523" y="9762898"/>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Open Sans"/>
                <a:ea typeface="Open Sans"/>
                <a:cs typeface="Open Sans"/>
                <a:sym typeface="Open Sans"/>
              </a:rPr>
              <a:t>11</a:t>
            </a:r>
          </a:p>
        </p:txBody>
      </p:sp>
      <p:sp>
        <p:nvSpPr>
          <p:cNvPr id="9" name="Freeform 9"/>
          <p:cNvSpPr/>
          <p:nvPr/>
        </p:nvSpPr>
        <p:spPr>
          <a:xfrm>
            <a:off x="186051" y="9429773"/>
            <a:ext cx="1544673" cy="718273"/>
          </a:xfrm>
          <a:custGeom>
            <a:avLst/>
            <a:gdLst/>
            <a:ahLst/>
            <a:cxnLst/>
            <a:rect l="l" t="t" r="r" b="b"/>
            <a:pathLst>
              <a:path w="1544673" h="718273">
                <a:moveTo>
                  <a:pt x="0" y="0"/>
                </a:moveTo>
                <a:lnTo>
                  <a:pt x="1544673" y="0"/>
                </a:lnTo>
                <a:lnTo>
                  <a:pt x="1544673" y="718273"/>
                </a:lnTo>
                <a:lnTo>
                  <a:pt x="0" y="718273"/>
                </a:lnTo>
                <a:lnTo>
                  <a:pt x="0" y="0"/>
                </a:lnTo>
                <a:close/>
              </a:path>
            </a:pathLst>
          </a:custGeom>
          <a:blipFill>
            <a:blip r:embed="rId2"/>
            <a:stretch>
              <a:fillRect/>
            </a:stretch>
          </a:blipFill>
        </p:spPr>
      </p:sp>
      <p:pic>
        <p:nvPicPr>
          <p:cNvPr id="11" name="Image 10">
            <a:extLst>
              <a:ext uri="{FF2B5EF4-FFF2-40B4-BE49-F238E27FC236}">
                <a16:creationId xmlns:a16="http://schemas.microsoft.com/office/drawing/2014/main" id="{8AADB53E-D801-F5EE-4244-F927B36CD2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4495290"/>
            <a:ext cx="5945124" cy="164265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83B5C"/>
        </a:solidFill>
        <a:effectLst/>
      </p:bgPr>
    </p:bg>
    <p:spTree>
      <p:nvGrpSpPr>
        <p:cNvPr id="1" name=""/>
        <p:cNvGrpSpPr/>
        <p:nvPr/>
      </p:nvGrpSpPr>
      <p:grpSpPr>
        <a:xfrm>
          <a:off x="0" y="0"/>
          <a:ext cx="0" cy="0"/>
          <a:chOff x="0" y="0"/>
          <a:chExt cx="0" cy="0"/>
        </a:xfrm>
      </p:grpSpPr>
      <p:grpSp>
        <p:nvGrpSpPr>
          <p:cNvPr id="2" name="Group 2"/>
          <p:cNvGrpSpPr/>
          <p:nvPr/>
        </p:nvGrpSpPr>
        <p:grpSpPr>
          <a:xfrm>
            <a:off x="0" y="472894"/>
            <a:ext cx="18288000" cy="1111613"/>
            <a:chOff x="0" y="0"/>
            <a:chExt cx="23129395" cy="1405891"/>
          </a:xfrm>
        </p:grpSpPr>
        <p:sp>
          <p:nvSpPr>
            <p:cNvPr id="3" name="Freeform 3"/>
            <p:cNvSpPr/>
            <p:nvPr/>
          </p:nvSpPr>
          <p:spPr>
            <a:xfrm>
              <a:off x="0" y="0"/>
              <a:ext cx="23129396" cy="1405891"/>
            </a:xfrm>
            <a:custGeom>
              <a:avLst/>
              <a:gdLst/>
              <a:ahLst/>
              <a:cxnLst/>
              <a:rect l="l" t="t" r="r" b="b"/>
              <a:pathLst>
                <a:path w="23129396" h="1405891">
                  <a:moveTo>
                    <a:pt x="0" y="0"/>
                  </a:moveTo>
                  <a:lnTo>
                    <a:pt x="23129396" y="0"/>
                  </a:lnTo>
                  <a:lnTo>
                    <a:pt x="23129396" y="1405891"/>
                  </a:lnTo>
                  <a:lnTo>
                    <a:pt x="0" y="1405891"/>
                  </a:lnTo>
                  <a:close/>
                </a:path>
              </a:pathLst>
            </a:custGeom>
            <a:solidFill>
              <a:srgbClr val="63B8CC">
                <a:alpha val="89804"/>
              </a:srgbClr>
            </a:solidFill>
          </p:spPr>
        </p:sp>
        <p:sp>
          <p:nvSpPr>
            <p:cNvPr id="4" name="TextBox 4"/>
            <p:cNvSpPr txBox="1"/>
            <p:nvPr/>
          </p:nvSpPr>
          <p:spPr>
            <a:xfrm>
              <a:off x="0" y="0"/>
              <a:ext cx="23129395" cy="1405891"/>
            </a:xfrm>
            <a:prstGeom prst="rect">
              <a:avLst/>
            </a:prstGeom>
          </p:spPr>
          <p:txBody>
            <a:bodyPr lIns="5007" tIns="5007" rIns="5007" bIns="5007" rtlCol="0" anchor="ctr"/>
            <a:lstStyle/>
            <a:p>
              <a:pPr algn="ctr">
                <a:lnSpc>
                  <a:spcPts val="67"/>
                </a:lnSpc>
              </a:pPr>
              <a:endParaRPr/>
            </a:p>
          </p:txBody>
        </p:sp>
      </p:grpSp>
      <p:sp>
        <p:nvSpPr>
          <p:cNvPr id="5" name="TextBox 5"/>
          <p:cNvSpPr txBox="1"/>
          <p:nvPr/>
        </p:nvSpPr>
        <p:spPr>
          <a:xfrm>
            <a:off x="605791" y="1713648"/>
            <a:ext cx="17076418" cy="3689223"/>
          </a:xfrm>
          <a:prstGeom prst="rect">
            <a:avLst/>
          </a:prstGeom>
        </p:spPr>
        <p:txBody>
          <a:bodyPr lIns="0" tIns="0" rIns="0" bIns="0" rtlCol="0" anchor="t">
            <a:spAutoFit/>
          </a:bodyPr>
          <a:lstStyle/>
          <a:p>
            <a:pPr algn="just">
              <a:lnSpc>
                <a:spcPts val="2916"/>
              </a:lnSpc>
            </a:pPr>
            <a:r>
              <a:rPr lang="en-US" sz="2700" dirty="0">
                <a:solidFill>
                  <a:srgbClr val="FFFFFF"/>
                </a:solidFill>
                <a:latin typeface="Calibri (MS)"/>
                <a:ea typeface="Calibri (MS)"/>
                <a:cs typeface="Calibri (MS)"/>
                <a:sym typeface="Calibri (MS)"/>
              </a:rPr>
              <a:t>Le </a:t>
            </a:r>
            <a:r>
              <a:rPr lang="en-US" sz="2700" dirty="0" err="1">
                <a:solidFill>
                  <a:srgbClr val="FFFFFF"/>
                </a:solidFill>
                <a:latin typeface="Calibri (MS)"/>
                <a:ea typeface="Calibri (MS)"/>
                <a:cs typeface="Calibri (MS)"/>
                <a:sym typeface="Calibri (MS)"/>
              </a:rPr>
              <a:t>changement</a:t>
            </a:r>
            <a:r>
              <a:rPr lang="en-US" sz="2700" dirty="0">
                <a:solidFill>
                  <a:srgbClr val="FFFFFF"/>
                </a:solidFill>
                <a:latin typeface="Calibri (MS)"/>
                <a:ea typeface="Calibri (MS)"/>
                <a:cs typeface="Calibri (MS)"/>
                <a:sym typeface="Calibri (MS)"/>
              </a:rPr>
              <a:t> </a:t>
            </a:r>
            <a:r>
              <a:rPr lang="en-US" sz="2700" dirty="0" err="1">
                <a:solidFill>
                  <a:srgbClr val="FFFFFF"/>
                </a:solidFill>
                <a:latin typeface="Calibri (MS)"/>
                <a:ea typeface="Calibri (MS)"/>
                <a:cs typeface="Calibri (MS)"/>
                <a:sym typeface="Calibri (MS)"/>
              </a:rPr>
              <a:t>climatique</a:t>
            </a:r>
            <a:r>
              <a:rPr lang="en-US" sz="2700" dirty="0">
                <a:solidFill>
                  <a:srgbClr val="FFFFFF"/>
                </a:solidFill>
                <a:latin typeface="Calibri (MS)"/>
                <a:ea typeface="Calibri (MS)"/>
                <a:cs typeface="Calibri (MS)"/>
                <a:sym typeface="Calibri (MS)"/>
              </a:rPr>
              <a:t>, 1 </a:t>
            </a:r>
            <a:r>
              <a:rPr lang="en-US" sz="2700" dirty="0" err="1">
                <a:solidFill>
                  <a:srgbClr val="FFFFFF"/>
                </a:solidFill>
                <a:latin typeface="Calibri (MS)"/>
                <a:ea typeface="Calibri (MS)"/>
                <a:cs typeface="Calibri (MS)"/>
                <a:sym typeface="Calibri (MS)"/>
              </a:rPr>
              <a:t>sujet</a:t>
            </a:r>
            <a:r>
              <a:rPr lang="en-US" sz="2700" dirty="0">
                <a:solidFill>
                  <a:srgbClr val="FFFFFF"/>
                </a:solidFill>
                <a:latin typeface="Calibri (MS)"/>
                <a:ea typeface="Calibri (MS)"/>
                <a:cs typeface="Calibri (MS)"/>
                <a:sym typeface="Calibri (MS)"/>
              </a:rPr>
              <a:t> </a:t>
            </a:r>
            <a:r>
              <a:rPr lang="en-US" sz="2700" dirty="0" err="1">
                <a:solidFill>
                  <a:srgbClr val="FFFFFF"/>
                </a:solidFill>
                <a:latin typeface="Calibri (MS)"/>
                <a:ea typeface="Calibri (MS)"/>
                <a:cs typeface="Calibri (MS)"/>
                <a:sym typeface="Calibri (MS)"/>
              </a:rPr>
              <a:t>d’actualité</a:t>
            </a:r>
            <a:r>
              <a:rPr lang="en-US" sz="2700" dirty="0">
                <a:solidFill>
                  <a:srgbClr val="FFFFFF"/>
                </a:solidFill>
                <a:latin typeface="Calibri (MS)"/>
                <a:ea typeface="Calibri (MS)"/>
                <a:cs typeface="Calibri (MS)"/>
                <a:sym typeface="Calibri (MS)"/>
              </a:rPr>
              <a:t> : DDT, </a:t>
            </a:r>
            <a:r>
              <a:rPr lang="en-US" sz="2700" dirty="0" err="1">
                <a:solidFill>
                  <a:srgbClr val="FFFFFF"/>
                </a:solidFill>
                <a:latin typeface="Calibri (MS)"/>
                <a:ea typeface="Calibri (MS)"/>
                <a:cs typeface="Calibri (MS)"/>
                <a:sym typeface="Calibri (MS)"/>
              </a:rPr>
              <a:t>banque</a:t>
            </a:r>
            <a:r>
              <a:rPr lang="en-US" sz="2700" dirty="0">
                <a:solidFill>
                  <a:srgbClr val="FFFFFF"/>
                </a:solidFill>
                <a:latin typeface="Calibri (MS)"/>
                <a:ea typeface="Calibri (MS)"/>
                <a:cs typeface="Calibri (MS)"/>
                <a:sym typeface="Calibri (MS)"/>
              </a:rPr>
              <a:t>, </a:t>
            </a:r>
            <a:r>
              <a:rPr lang="en-US" sz="2700" dirty="0" err="1">
                <a:solidFill>
                  <a:srgbClr val="FFFFFF"/>
                </a:solidFill>
                <a:latin typeface="Calibri (MS)"/>
                <a:ea typeface="Calibri (MS)"/>
                <a:cs typeface="Calibri (MS)"/>
                <a:sym typeface="Calibri (MS)"/>
              </a:rPr>
              <a:t>journaliste</a:t>
            </a:r>
            <a:r>
              <a:rPr lang="en-US" sz="2700" dirty="0">
                <a:solidFill>
                  <a:srgbClr val="FFFFFF"/>
                </a:solidFill>
                <a:latin typeface="Calibri (MS)"/>
                <a:ea typeface="Calibri (MS)"/>
                <a:cs typeface="Calibri (MS)"/>
                <a:sym typeface="Calibri (MS)"/>
              </a:rPr>
              <a:t>, </a:t>
            </a:r>
            <a:r>
              <a:rPr lang="en-US" sz="2700" dirty="0" err="1">
                <a:solidFill>
                  <a:srgbClr val="FFFFFF"/>
                </a:solidFill>
                <a:latin typeface="Calibri (MS)"/>
                <a:ea typeface="Calibri (MS)"/>
                <a:cs typeface="Calibri (MS)"/>
                <a:sym typeface="Calibri (MS)"/>
              </a:rPr>
              <a:t>visiteur</a:t>
            </a:r>
            <a:r>
              <a:rPr lang="en-US" sz="2700" dirty="0">
                <a:solidFill>
                  <a:srgbClr val="FFFFFF"/>
                </a:solidFill>
                <a:latin typeface="Calibri (MS)"/>
                <a:ea typeface="Calibri (MS)"/>
                <a:cs typeface="Calibri (MS)"/>
                <a:sym typeface="Calibri (MS)"/>
              </a:rPr>
              <a:t> de centrale, …</a:t>
            </a:r>
          </a:p>
          <a:p>
            <a:pPr algn="just">
              <a:lnSpc>
                <a:spcPts val="2916"/>
              </a:lnSpc>
            </a:pPr>
            <a:r>
              <a:rPr lang="en-US" sz="2700" dirty="0">
                <a:solidFill>
                  <a:srgbClr val="FFFFFF"/>
                </a:solidFill>
                <a:latin typeface="Calibri (MS)"/>
                <a:ea typeface="Calibri (MS)"/>
                <a:cs typeface="Calibri (MS)"/>
                <a:sym typeface="Calibri (MS)"/>
              </a:rPr>
              <a:t>De </a:t>
            </a:r>
            <a:r>
              <a:rPr lang="en-US" sz="2700" dirty="0" err="1">
                <a:solidFill>
                  <a:srgbClr val="FFFFFF"/>
                </a:solidFill>
                <a:latin typeface="Calibri (MS)"/>
                <a:ea typeface="Calibri (MS)"/>
                <a:cs typeface="Calibri (MS)"/>
                <a:sym typeface="Calibri (MS)"/>
              </a:rPr>
              <a:t>nombreux</a:t>
            </a:r>
            <a:r>
              <a:rPr lang="en-US" sz="2700" dirty="0">
                <a:solidFill>
                  <a:srgbClr val="FFFFFF"/>
                </a:solidFill>
                <a:latin typeface="Calibri (MS)"/>
                <a:ea typeface="Calibri (MS)"/>
                <a:cs typeface="Calibri (MS)"/>
                <a:sym typeface="Calibri (MS)"/>
              </a:rPr>
              <a:t> BE </a:t>
            </a:r>
            <a:r>
              <a:rPr lang="en-US" sz="2700" dirty="0" err="1">
                <a:solidFill>
                  <a:srgbClr val="FFFFFF"/>
                </a:solidFill>
                <a:latin typeface="Calibri (MS)"/>
                <a:ea typeface="Calibri (MS)"/>
                <a:cs typeface="Calibri (MS)"/>
                <a:sym typeface="Calibri (MS)"/>
              </a:rPr>
              <a:t>aujourd’hui</a:t>
            </a:r>
            <a:r>
              <a:rPr lang="en-US" sz="2700" dirty="0">
                <a:solidFill>
                  <a:srgbClr val="FFFFFF"/>
                </a:solidFill>
                <a:latin typeface="Calibri (MS)"/>
                <a:ea typeface="Calibri (MS)"/>
                <a:cs typeface="Calibri (MS)"/>
                <a:sym typeface="Calibri (MS)"/>
              </a:rPr>
              <a:t> </a:t>
            </a:r>
            <a:r>
              <a:rPr lang="en-US" sz="2700" dirty="0" err="1">
                <a:solidFill>
                  <a:srgbClr val="FFFFFF"/>
                </a:solidFill>
                <a:latin typeface="Calibri (MS)"/>
                <a:ea typeface="Calibri (MS)"/>
                <a:cs typeface="Calibri (MS)"/>
                <a:sym typeface="Calibri (MS)"/>
              </a:rPr>
              <a:t>proposent</a:t>
            </a:r>
            <a:r>
              <a:rPr lang="en-US" sz="2700" dirty="0">
                <a:solidFill>
                  <a:srgbClr val="FFFFFF"/>
                </a:solidFill>
                <a:latin typeface="Calibri (MS)"/>
                <a:ea typeface="Calibri (MS)"/>
                <a:cs typeface="Calibri (MS)"/>
                <a:sym typeface="Calibri (MS)"/>
              </a:rPr>
              <a:t> des </a:t>
            </a:r>
            <a:r>
              <a:rPr lang="en-US" sz="2700" dirty="0" err="1">
                <a:solidFill>
                  <a:srgbClr val="FFFFFF"/>
                </a:solidFill>
                <a:latin typeface="Calibri (MS)"/>
                <a:ea typeface="Calibri (MS)"/>
                <a:cs typeface="Calibri (MS)"/>
                <a:sym typeface="Calibri (MS)"/>
              </a:rPr>
              <a:t>outils</a:t>
            </a:r>
            <a:r>
              <a:rPr lang="en-US" sz="2700" dirty="0">
                <a:solidFill>
                  <a:srgbClr val="FFFFFF"/>
                </a:solidFill>
                <a:latin typeface="Calibri (MS)"/>
                <a:ea typeface="Calibri (MS)"/>
                <a:cs typeface="Calibri (MS)"/>
                <a:sym typeface="Calibri (MS)"/>
              </a:rPr>
              <a:t> </a:t>
            </a:r>
            <a:r>
              <a:rPr lang="en-US" sz="2700" dirty="0" err="1">
                <a:solidFill>
                  <a:srgbClr val="FFFFFF"/>
                </a:solidFill>
                <a:latin typeface="Calibri (MS)"/>
                <a:ea typeface="Calibri (MS)"/>
                <a:cs typeface="Calibri (MS)"/>
                <a:sym typeface="Calibri (MS)"/>
              </a:rPr>
              <a:t>d’aide</a:t>
            </a:r>
            <a:r>
              <a:rPr lang="en-US" sz="2700" dirty="0">
                <a:solidFill>
                  <a:srgbClr val="FFFFFF"/>
                </a:solidFill>
                <a:latin typeface="Calibri (MS)"/>
                <a:ea typeface="Calibri (MS)"/>
                <a:cs typeface="Calibri (MS)"/>
                <a:sym typeface="Calibri (MS)"/>
              </a:rPr>
              <a:t> à la </a:t>
            </a:r>
            <a:r>
              <a:rPr lang="en-US" sz="2700" dirty="0" err="1">
                <a:solidFill>
                  <a:srgbClr val="FFFFFF"/>
                </a:solidFill>
                <a:latin typeface="Calibri (MS)"/>
                <a:ea typeface="Calibri (MS)"/>
                <a:cs typeface="Calibri (MS)"/>
                <a:sym typeface="Calibri (MS)"/>
              </a:rPr>
              <a:t>décision</a:t>
            </a:r>
            <a:r>
              <a:rPr lang="en-US" sz="2700" dirty="0">
                <a:solidFill>
                  <a:srgbClr val="FFFFFF"/>
                </a:solidFill>
                <a:latin typeface="Calibri (MS)"/>
                <a:ea typeface="Calibri (MS)"/>
                <a:cs typeface="Calibri (MS)"/>
                <a:sym typeface="Calibri (MS)"/>
              </a:rPr>
              <a:t> pour la </a:t>
            </a:r>
            <a:r>
              <a:rPr lang="en-US" sz="2700" dirty="0" err="1">
                <a:solidFill>
                  <a:srgbClr val="FFFFFF"/>
                </a:solidFill>
                <a:latin typeface="Calibri (MS)"/>
                <a:ea typeface="Calibri (MS)"/>
                <a:cs typeface="Calibri (MS)"/>
                <a:sym typeface="Calibri (MS)"/>
              </a:rPr>
              <a:t>prise</a:t>
            </a:r>
            <a:r>
              <a:rPr lang="en-US" sz="2700" dirty="0">
                <a:solidFill>
                  <a:srgbClr val="FFFFFF"/>
                </a:solidFill>
                <a:latin typeface="Calibri (MS)"/>
                <a:ea typeface="Calibri (MS)"/>
                <a:cs typeface="Calibri (MS)"/>
                <a:sym typeface="Calibri (MS)"/>
              </a:rPr>
              <a:t> </a:t>
            </a:r>
            <a:r>
              <a:rPr lang="en-US" sz="2700" dirty="0" err="1">
                <a:solidFill>
                  <a:srgbClr val="FFFFFF"/>
                </a:solidFill>
                <a:latin typeface="Calibri (MS)"/>
                <a:ea typeface="Calibri (MS)"/>
                <a:cs typeface="Calibri (MS)"/>
                <a:sym typeface="Calibri (MS)"/>
              </a:rPr>
              <a:t>en</a:t>
            </a:r>
            <a:r>
              <a:rPr lang="en-US" sz="2700" dirty="0">
                <a:solidFill>
                  <a:srgbClr val="FFFFFF"/>
                </a:solidFill>
                <a:latin typeface="Calibri (MS)"/>
                <a:ea typeface="Calibri (MS)"/>
                <a:cs typeface="Calibri (MS)"/>
                <a:sym typeface="Calibri (MS)"/>
              </a:rPr>
              <a:t> </a:t>
            </a:r>
            <a:r>
              <a:rPr lang="en-US" sz="2700" dirty="0" err="1">
                <a:solidFill>
                  <a:srgbClr val="FFFFFF"/>
                </a:solidFill>
                <a:latin typeface="Calibri (MS)"/>
                <a:ea typeface="Calibri (MS)"/>
                <a:cs typeface="Calibri (MS)"/>
                <a:sym typeface="Calibri (MS)"/>
              </a:rPr>
              <a:t>compte</a:t>
            </a:r>
            <a:r>
              <a:rPr lang="en-US" sz="2700" dirty="0">
                <a:solidFill>
                  <a:srgbClr val="FFFFFF"/>
                </a:solidFill>
                <a:latin typeface="Calibri (MS)"/>
                <a:ea typeface="Calibri (MS)"/>
                <a:cs typeface="Calibri (MS)"/>
                <a:sym typeface="Calibri (MS)"/>
              </a:rPr>
              <a:t> du </a:t>
            </a:r>
            <a:r>
              <a:rPr lang="en-US" sz="2700" dirty="0" err="1">
                <a:solidFill>
                  <a:srgbClr val="FFFFFF"/>
                </a:solidFill>
                <a:latin typeface="Calibri (MS)"/>
                <a:ea typeface="Calibri (MS)"/>
                <a:cs typeface="Calibri (MS)"/>
                <a:sym typeface="Calibri (MS)"/>
              </a:rPr>
              <a:t>changement</a:t>
            </a:r>
            <a:r>
              <a:rPr lang="en-US" sz="2700" dirty="0">
                <a:solidFill>
                  <a:srgbClr val="FFFFFF"/>
                </a:solidFill>
                <a:latin typeface="Calibri (MS)"/>
                <a:ea typeface="Calibri (MS)"/>
                <a:cs typeface="Calibri (MS)"/>
                <a:sym typeface="Calibri (MS)"/>
              </a:rPr>
              <a:t> </a:t>
            </a:r>
            <a:r>
              <a:rPr lang="en-US" sz="2700" dirty="0" err="1">
                <a:solidFill>
                  <a:srgbClr val="FFFFFF"/>
                </a:solidFill>
                <a:latin typeface="Calibri (MS)"/>
                <a:ea typeface="Calibri (MS)"/>
                <a:cs typeface="Calibri (MS)"/>
                <a:sym typeface="Calibri (MS)"/>
              </a:rPr>
              <a:t>climatique</a:t>
            </a:r>
            <a:r>
              <a:rPr lang="en-US" sz="2700" dirty="0">
                <a:solidFill>
                  <a:srgbClr val="FFFFFF"/>
                </a:solidFill>
                <a:latin typeface="Calibri (MS)"/>
                <a:ea typeface="Calibri (MS)"/>
                <a:cs typeface="Calibri (MS)"/>
                <a:sym typeface="Calibri (MS)"/>
              </a:rPr>
              <a:t>,  avec </a:t>
            </a:r>
            <a:r>
              <a:rPr lang="en-US" sz="2700" dirty="0" err="1">
                <a:solidFill>
                  <a:srgbClr val="FFFFFF"/>
                </a:solidFill>
                <a:latin typeface="Calibri (MS)"/>
                <a:ea typeface="Calibri (MS)"/>
                <a:cs typeface="Calibri (MS)"/>
                <a:sym typeface="Calibri (MS)"/>
              </a:rPr>
              <a:t>notamment</a:t>
            </a:r>
            <a:r>
              <a:rPr lang="en-US" sz="2700" dirty="0">
                <a:solidFill>
                  <a:srgbClr val="FFFFFF"/>
                </a:solidFill>
                <a:latin typeface="Calibri (MS)"/>
                <a:ea typeface="Calibri (MS)"/>
                <a:cs typeface="Calibri (MS)"/>
                <a:sym typeface="Calibri (MS)"/>
              </a:rPr>
              <a:t> la </a:t>
            </a:r>
            <a:r>
              <a:rPr lang="en-US" sz="2700" dirty="0" err="1">
                <a:solidFill>
                  <a:srgbClr val="FFFFFF"/>
                </a:solidFill>
                <a:latin typeface="Calibri (MS)"/>
                <a:ea typeface="Calibri (MS)"/>
                <a:cs typeface="Calibri (MS)"/>
                <a:sym typeface="Calibri (MS)"/>
              </a:rPr>
              <a:t>modélisation</a:t>
            </a:r>
            <a:r>
              <a:rPr lang="en-US" sz="2700" dirty="0">
                <a:solidFill>
                  <a:srgbClr val="FFFFFF"/>
                </a:solidFill>
                <a:latin typeface="Calibri (MS)"/>
                <a:ea typeface="Calibri (MS)"/>
                <a:cs typeface="Calibri (MS)"/>
                <a:sym typeface="Calibri (MS)"/>
              </a:rPr>
              <a:t> de </a:t>
            </a:r>
            <a:r>
              <a:rPr lang="en-US" sz="2700" dirty="0" err="1">
                <a:solidFill>
                  <a:srgbClr val="FFFFFF"/>
                </a:solidFill>
                <a:latin typeface="Calibri (MS)"/>
                <a:ea typeface="Calibri (MS)"/>
                <a:cs typeface="Calibri (MS)"/>
                <a:sym typeface="Calibri (MS)"/>
              </a:rPr>
              <a:t>l’impact</a:t>
            </a:r>
            <a:r>
              <a:rPr lang="en-US" sz="2700" dirty="0">
                <a:solidFill>
                  <a:srgbClr val="FFFFFF"/>
                </a:solidFill>
                <a:latin typeface="Calibri (MS)"/>
                <a:ea typeface="Calibri (MS)"/>
                <a:cs typeface="Calibri (MS)"/>
                <a:sym typeface="Calibri (MS)"/>
              </a:rPr>
              <a:t> du CC sur </a:t>
            </a:r>
            <a:r>
              <a:rPr lang="en-US" sz="2700" dirty="0" err="1">
                <a:solidFill>
                  <a:srgbClr val="FFFFFF"/>
                </a:solidFill>
                <a:latin typeface="Calibri (MS)"/>
                <a:ea typeface="Calibri (MS)"/>
                <a:cs typeface="Calibri (MS)"/>
                <a:sym typeface="Calibri (MS)"/>
              </a:rPr>
              <a:t>l’évolution</a:t>
            </a:r>
            <a:r>
              <a:rPr lang="en-US" sz="2700" dirty="0">
                <a:solidFill>
                  <a:srgbClr val="FFFFFF"/>
                </a:solidFill>
                <a:latin typeface="Calibri (MS)"/>
                <a:ea typeface="Calibri (MS)"/>
                <a:cs typeface="Calibri (MS)"/>
                <a:sym typeface="Calibri (MS)"/>
              </a:rPr>
              <a:t> du </a:t>
            </a:r>
            <a:r>
              <a:rPr lang="en-US" sz="2700" dirty="0" err="1">
                <a:solidFill>
                  <a:srgbClr val="FFFFFF"/>
                </a:solidFill>
                <a:latin typeface="Calibri (MS)"/>
                <a:ea typeface="Calibri (MS)"/>
                <a:cs typeface="Calibri (MS)"/>
                <a:sym typeface="Calibri (MS)"/>
              </a:rPr>
              <a:t>productible</a:t>
            </a:r>
            <a:r>
              <a:rPr lang="en-US" sz="2700" dirty="0">
                <a:solidFill>
                  <a:srgbClr val="FFFFFF"/>
                </a:solidFill>
                <a:latin typeface="Calibri (MS)"/>
                <a:ea typeface="Calibri (MS)"/>
                <a:cs typeface="Calibri (MS)"/>
                <a:sym typeface="Calibri (MS)"/>
              </a:rPr>
              <a:t> </a:t>
            </a:r>
            <a:r>
              <a:rPr lang="en-US" sz="2700" dirty="0" err="1">
                <a:solidFill>
                  <a:srgbClr val="FFFFFF"/>
                </a:solidFill>
                <a:latin typeface="Calibri (MS)"/>
                <a:ea typeface="Calibri (MS)"/>
                <a:cs typeface="Calibri (MS)"/>
                <a:sym typeface="Calibri (MS)"/>
              </a:rPr>
              <a:t>d’une</a:t>
            </a:r>
            <a:r>
              <a:rPr lang="en-US" sz="2700" dirty="0">
                <a:solidFill>
                  <a:srgbClr val="FFFFFF"/>
                </a:solidFill>
                <a:latin typeface="Calibri (MS)"/>
                <a:ea typeface="Calibri (MS)"/>
                <a:cs typeface="Calibri (MS)"/>
                <a:sym typeface="Calibri (MS)"/>
              </a:rPr>
              <a:t> centrale.</a:t>
            </a:r>
          </a:p>
          <a:p>
            <a:pPr algn="just">
              <a:lnSpc>
                <a:spcPts val="2916"/>
              </a:lnSpc>
            </a:pPr>
            <a:endParaRPr lang="en-US" sz="2700" dirty="0">
              <a:solidFill>
                <a:srgbClr val="FFFFFF"/>
              </a:solidFill>
              <a:latin typeface="Calibri (MS)"/>
              <a:ea typeface="Calibri (MS)"/>
              <a:cs typeface="Calibri (MS)"/>
              <a:sym typeface="Calibri (MS)"/>
            </a:endParaRPr>
          </a:p>
          <a:p>
            <a:pPr algn="just">
              <a:lnSpc>
                <a:spcPts val="2916"/>
              </a:lnSpc>
            </a:pPr>
            <a:r>
              <a:rPr lang="en-US" sz="2700" b="1" u="sng" dirty="0" err="1">
                <a:solidFill>
                  <a:srgbClr val="FFFFFF"/>
                </a:solidFill>
                <a:latin typeface="Calibri (MS) Bold"/>
                <a:ea typeface="Calibri (MS) Bold"/>
                <a:cs typeface="Calibri (MS) Bold"/>
                <a:sym typeface="Calibri (MS) Bold"/>
              </a:rPr>
              <a:t>Exemple</a:t>
            </a:r>
            <a:r>
              <a:rPr lang="en-US" sz="2700" b="1" u="sng" dirty="0">
                <a:solidFill>
                  <a:srgbClr val="FFFFFF"/>
                </a:solidFill>
                <a:latin typeface="Calibri (MS) Bold"/>
                <a:ea typeface="Calibri (MS) Bold"/>
                <a:cs typeface="Calibri (MS) Bold"/>
                <a:sym typeface="Calibri (MS) Bold"/>
              </a:rPr>
              <a:t> </a:t>
            </a:r>
            <a:r>
              <a:rPr lang="en-US" sz="2700" b="1" u="sng" dirty="0" err="1">
                <a:solidFill>
                  <a:srgbClr val="FFFFFF"/>
                </a:solidFill>
                <a:latin typeface="Calibri (MS) Bold"/>
                <a:ea typeface="Calibri (MS) Bold"/>
                <a:cs typeface="Calibri (MS) Bold"/>
                <a:sym typeface="Calibri (MS) Bold"/>
              </a:rPr>
              <a:t>d’ARTELIA</a:t>
            </a:r>
            <a:r>
              <a:rPr lang="en-US" sz="2700" b="1" u="sng" dirty="0">
                <a:solidFill>
                  <a:srgbClr val="FFFFFF"/>
                </a:solidFill>
                <a:latin typeface="Calibri (MS) Bold"/>
                <a:ea typeface="Calibri (MS) Bold"/>
                <a:cs typeface="Calibri (MS) Bold"/>
                <a:sym typeface="Calibri (MS) Bold"/>
              </a:rPr>
              <a:t> sur le parc de </a:t>
            </a:r>
            <a:r>
              <a:rPr lang="en-US" sz="2700" b="1" u="sng" dirty="0" err="1">
                <a:solidFill>
                  <a:srgbClr val="FFFFFF"/>
                </a:solidFill>
                <a:latin typeface="Calibri (MS) Bold"/>
                <a:ea typeface="Calibri (MS) Bold"/>
                <a:cs typeface="Calibri (MS) Bold"/>
                <a:sym typeface="Calibri (MS) Bold"/>
              </a:rPr>
              <a:t>centrales</a:t>
            </a:r>
            <a:r>
              <a:rPr lang="en-US" sz="2700" b="1" u="sng" dirty="0">
                <a:solidFill>
                  <a:srgbClr val="FFFFFF"/>
                </a:solidFill>
                <a:latin typeface="Calibri (MS) Bold"/>
                <a:ea typeface="Calibri (MS) Bold"/>
                <a:cs typeface="Calibri (MS) Bold"/>
                <a:sym typeface="Calibri (MS) Bold"/>
              </a:rPr>
              <a:t> </a:t>
            </a:r>
            <a:r>
              <a:rPr lang="en-US" sz="2700" b="1" u="sng" dirty="0" err="1">
                <a:solidFill>
                  <a:srgbClr val="FFFFFF"/>
                </a:solidFill>
                <a:latin typeface="Calibri (MS) Bold"/>
                <a:ea typeface="Calibri (MS) Bold"/>
                <a:cs typeface="Calibri (MS) Bold"/>
                <a:sym typeface="Calibri (MS) Bold"/>
              </a:rPr>
              <a:t>d’HYDROCOP</a:t>
            </a:r>
            <a:endParaRPr lang="en-US" sz="2700" b="1" u="sng" dirty="0">
              <a:solidFill>
                <a:srgbClr val="FFFFFF"/>
              </a:solidFill>
              <a:latin typeface="Calibri (MS) Bold"/>
              <a:ea typeface="Calibri (MS) Bold"/>
              <a:cs typeface="Calibri (MS) Bold"/>
              <a:sym typeface="Calibri (MS) Bold"/>
            </a:endParaRPr>
          </a:p>
          <a:p>
            <a:pPr algn="just">
              <a:lnSpc>
                <a:spcPts val="2916"/>
              </a:lnSpc>
            </a:pPr>
            <a:r>
              <a:rPr lang="en-US" sz="2700" dirty="0" err="1">
                <a:solidFill>
                  <a:srgbClr val="FFFFFF"/>
                </a:solidFill>
                <a:latin typeface="Calibri (MS)"/>
                <a:ea typeface="Calibri (MS)"/>
                <a:cs typeface="Calibri (MS)"/>
                <a:sym typeface="Calibri (MS)"/>
              </a:rPr>
              <a:t>Utilisation</a:t>
            </a:r>
            <a:r>
              <a:rPr lang="en-US" sz="2700" dirty="0">
                <a:solidFill>
                  <a:srgbClr val="FFFFFF"/>
                </a:solidFill>
                <a:latin typeface="Calibri (MS)"/>
                <a:ea typeface="Calibri (MS)"/>
                <a:cs typeface="Calibri (MS)"/>
                <a:sym typeface="Calibri (MS)"/>
              </a:rPr>
              <a:t> de la base de données Explore 2, qui fait consensus </a:t>
            </a:r>
            <a:r>
              <a:rPr lang="en-US" sz="2700" dirty="0" err="1">
                <a:solidFill>
                  <a:srgbClr val="FFFFFF"/>
                </a:solidFill>
                <a:latin typeface="Calibri (MS)"/>
                <a:ea typeface="Calibri (MS)"/>
                <a:cs typeface="Calibri (MS)"/>
                <a:sym typeface="Calibri (MS)"/>
              </a:rPr>
              <a:t>en</a:t>
            </a:r>
            <a:r>
              <a:rPr lang="en-US" sz="2700" dirty="0">
                <a:solidFill>
                  <a:srgbClr val="FFFFFF"/>
                </a:solidFill>
                <a:latin typeface="Calibri (MS)"/>
                <a:ea typeface="Calibri (MS)"/>
                <a:cs typeface="Calibri (MS)"/>
                <a:sym typeface="Calibri (MS)"/>
              </a:rPr>
              <a:t> France.</a:t>
            </a:r>
          </a:p>
          <a:p>
            <a:pPr algn="just">
              <a:lnSpc>
                <a:spcPts val="2916"/>
              </a:lnSpc>
            </a:pPr>
            <a:endParaRPr lang="en-US" sz="2700" dirty="0">
              <a:solidFill>
                <a:srgbClr val="FFFFFF"/>
              </a:solidFill>
              <a:latin typeface="Calibri (MS)"/>
              <a:ea typeface="Calibri (MS)"/>
              <a:cs typeface="Calibri (MS)"/>
              <a:sym typeface="Calibri (MS)"/>
            </a:endParaRPr>
          </a:p>
          <a:p>
            <a:pPr algn="just">
              <a:lnSpc>
                <a:spcPts val="2916"/>
              </a:lnSpc>
            </a:pPr>
            <a:r>
              <a:rPr lang="en-US" sz="2700" dirty="0">
                <a:solidFill>
                  <a:srgbClr val="FFFFFF"/>
                </a:solidFill>
                <a:latin typeface="Calibri (MS)"/>
                <a:ea typeface="Calibri (MS)"/>
                <a:cs typeface="Calibri (MS)"/>
                <a:sym typeface="Calibri (MS)"/>
              </a:rPr>
              <a:t>           </a:t>
            </a:r>
            <a:r>
              <a:rPr lang="en-US" sz="2700" dirty="0" err="1">
                <a:solidFill>
                  <a:srgbClr val="FFFFFF"/>
                </a:solidFill>
                <a:latin typeface="Calibri (MS)"/>
                <a:ea typeface="Calibri (MS)"/>
                <a:cs typeface="Calibri (MS)"/>
                <a:sym typeface="Calibri (MS)"/>
              </a:rPr>
              <a:t>Utilisation</a:t>
            </a:r>
            <a:r>
              <a:rPr lang="en-US" sz="2700" dirty="0">
                <a:solidFill>
                  <a:srgbClr val="FFFFFF"/>
                </a:solidFill>
                <a:latin typeface="Calibri (MS)"/>
                <a:ea typeface="Calibri (MS)"/>
                <a:cs typeface="Calibri (MS)"/>
                <a:sym typeface="Calibri (MS)"/>
              </a:rPr>
              <a:t> </a:t>
            </a:r>
            <a:r>
              <a:rPr lang="en-US" sz="2700" dirty="0" err="1">
                <a:solidFill>
                  <a:srgbClr val="FFFFFF"/>
                </a:solidFill>
                <a:latin typeface="Calibri (MS)"/>
                <a:ea typeface="Calibri (MS)"/>
                <a:cs typeface="Calibri (MS)"/>
                <a:sym typeface="Calibri (MS)"/>
              </a:rPr>
              <a:t>relativement</a:t>
            </a:r>
            <a:r>
              <a:rPr lang="en-US" sz="2700" dirty="0">
                <a:solidFill>
                  <a:srgbClr val="FFFFFF"/>
                </a:solidFill>
                <a:latin typeface="Calibri (MS)"/>
                <a:ea typeface="Calibri (MS)"/>
                <a:cs typeface="Calibri (MS)"/>
                <a:sym typeface="Calibri (MS)"/>
              </a:rPr>
              <a:t> </a:t>
            </a:r>
            <a:r>
              <a:rPr lang="en-US" sz="2700" dirty="0" err="1">
                <a:solidFill>
                  <a:srgbClr val="FFFFFF"/>
                </a:solidFill>
                <a:latin typeface="Calibri (MS)"/>
                <a:ea typeface="Calibri (MS)"/>
                <a:cs typeface="Calibri (MS)"/>
                <a:sym typeface="Calibri (MS)"/>
              </a:rPr>
              <a:t>complexe</a:t>
            </a:r>
            <a:r>
              <a:rPr lang="en-US" sz="2700" dirty="0">
                <a:solidFill>
                  <a:srgbClr val="FFFFFF"/>
                </a:solidFill>
                <a:latin typeface="Calibri (MS)"/>
                <a:ea typeface="Calibri (MS)"/>
                <a:cs typeface="Calibri (MS)"/>
                <a:sym typeface="Calibri (MS)"/>
              </a:rPr>
              <a:t> : export des données, </a:t>
            </a:r>
            <a:r>
              <a:rPr lang="en-US" sz="2700" dirty="0" err="1">
                <a:solidFill>
                  <a:srgbClr val="FFFFFF"/>
                </a:solidFill>
                <a:latin typeface="Calibri (MS)"/>
                <a:ea typeface="Calibri (MS)"/>
                <a:cs typeface="Calibri (MS)"/>
                <a:sym typeface="Calibri (MS)"/>
              </a:rPr>
              <a:t>interprétation</a:t>
            </a:r>
            <a:r>
              <a:rPr lang="en-US" sz="2700" dirty="0">
                <a:solidFill>
                  <a:srgbClr val="FFFFFF"/>
                </a:solidFill>
                <a:latin typeface="Calibri (MS)"/>
                <a:ea typeface="Calibri (MS)"/>
                <a:cs typeface="Calibri (MS)"/>
                <a:sym typeface="Calibri (MS)"/>
              </a:rPr>
              <a:t>, …</a:t>
            </a:r>
          </a:p>
          <a:p>
            <a:pPr algn="just">
              <a:lnSpc>
                <a:spcPts val="2916"/>
              </a:lnSpc>
            </a:pPr>
            <a:endParaRPr lang="en-US" sz="2700" dirty="0">
              <a:solidFill>
                <a:srgbClr val="FFFFFF"/>
              </a:solidFill>
              <a:latin typeface="Calibri (MS)"/>
              <a:ea typeface="Calibri (MS)"/>
              <a:cs typeface="Calibri (MS)"/>
              <a:sym typeface="Calibri (MS)"/>
            </a:endParaRPr>
          </a:p>
          <a:p>
            <a:pPr algn="just">
              <a:lnSpc>
                <a:spcPts val="2916"/>
              </a:lnSpc>
            </a:pPr>
            <a:r>
              <a:rPr lang="en-US" sz="2700" dirty="0">
                <a:solidFill>
                  <a:srgbClr val="FFFFFF"/>
                </a:solidFill>
                <a:latin typeface="Calibri (MS)"/>
                <a:ea typeface="Calibri (MS)"/>
                <a:cs typeface="Calibri (MS)"/>
                <a:sym typeface="Calibri (MS)"/>
              </a:rPr>
              <a:t>De </a:t>
            </a:r>
            <a:r>
              <a:rPr lang="en-US" sz="2700" dirty="0" err="1">
                <a:solidFill>
                  <a:srgbClr val="FFFFFF"/>
                </a:solidFill>
                <a:latin typeface="Calibri (MS)"/>
                <a:ea typeface="Calibri (MS)"/>
                <a:cs typeface="Calibri (MS)"/>
                <a:sym typeface="Calibri (MS)"/>
              </a:rPr>
              <a:t>nombreuses</a:t>
            </a:r>
            <a:r>
              <a:rPr lang="en-US" sz="2700" dirty="0">
                <a:solidFill>
                  <a:srgbClr val="FFFFFF"/>
                </a:solidFill>
                <a:latin typeface="Calibri (MS)"/>
                <a:ea typeface="Calibri (MS)"/>
                <a:cs typeface="Calibri (MS)"/>
                <a:sym typeface="Calibri (MS)"/>
              </a:rPr>
              <a:t> </a:t>
            </a:r>
            <a:r>
              <a:rPr lang="en-US" sz="2700" dirty="0" err="1">
                <a:solidFill>
                  <a:srgbClr val="FFFFFF"/>
                </a:solidFill>
                <a:latin typeface="Calibri (MS)"/>
                <a:ea typeface="Calibri (MS)"/>
                <a:cs typeface="Calibri (MS)"/>
                <a:sym typeface="Calibri (MS)"/>
              </a:rPr>
              <a:t>combinaisons</a:t>
            </a:r>
            <a:r>
              <a:rPr lang="en-US" sz="2700" dirty="0">
                <a:solidFill>
                  <a:srgbClr val="FFFFFF"/>
                </a:solidFill>
                <a:latin typeface="Calibri (MS)"/>
                <a:ea typeface="Calibri (MS)"/>
                <a:cs typeface="Calibri (MS)"/>
                <a:sym typeface="Calibri (MS)"/>
              </a:rPr>
              <a:t> possibles :</a:t>
            </a:r>
          </a:p>
        </p:txBody>
      </p:sp>
      <p:grpSp>
        <p:nvGrpSpPr>
          <p:cNvPr id="6" name="Group 6"/>
          <p:cNvGrpSpPr/>
          <p:nvPr/>
        </p:nvGrpSpPr>
        <p:grpSpPr>
          <a:xfrm>
            <a:off x="1561846" y="9659767"/>
            <a:ext cx="887730" cy="537210"/>
            <a:chOff x="0" y="0"/>
            <a:chExt cx="1183640" cy="716280"/>
          </a:xfrm>
        </p:grpSpPr>
        <p:sp>
          <p:nvSpPr>
            <p:cNvPr id="7" name="Freeform 7"/>
            <p:cNvSpPr/>
            <p:nvPr/>
          </p:nvSpPr>
          <p:spPr>
            <a:xfrm>
              <a:off x="12700" y="12700"/>
              <a:ext cx="1158240" cy="690880"/>
            </a:xfrm>
            <a:custGeom>
              <a:avLst/>
              <a:gdLst/>
              <a:ahLst/>
              <a:cxnLst/>
              <a:rect l="l" t="t" r="r" b="b"/>
              <a:pathLst>
                <a:path w="1158240" h="690880">
                  <a:moveTo>
                    <a:pt x="0" y="172720"/>
                  </a:moveTo>
                  <a:lnTo>
                    <a:pt x="807847" y="172720"/>
                  </a:lnTo>
                  <a:lnTo>
                    <a:pt x="807847" y="0"/>
                  </a:lnTo>
                  <a:lnTo>
                    <a:pt x="1158240" y="345440"/>
                  </a:lnTo>
                  <a:lnTo>
                    <a:pt x="807847" y="690880"/>
                  </a:lnTo>
                  <a:lnTo>
                    <a:pt x="807847" y="518160"/>
                  </a:lnTo>
                  <a:lnTo>
                    <a:pt x="0" y="518160"/>
                  </a:lnTo>
                  <a:close/>
                </a:path>
              </a:pathLst>
            </a:custGeom>
            <a:solidFill>
              <a:srgbClr val="FFFFFF"/>
            </a:solidFill>
          </p:spPr>
        </p:sp>
        <p:sp>
          <p:nvSpPr>
            <p:cNvPr id="8" name="Freeform 8"/>
            <p:cNvSpPr/>
            <p:nvPr/>
          </p:nvSpPr>
          <p:spPr>
            <a:xfrm>
              <a:off x="0" y="-889"/>
              <a:ext cx="1183640" cy="718185"/>
            </a:xfrm>
            <a:custGeom>
              <a:avLst/>
              <a:gdLst/>
              <a:ahLst/>
              <a:cxnLst/>
              <a:rect l="l" t="t" r="r" b="b"/>
              <a:pathLst>
                <a:path w="1183640" h="718185">
                  <a:moveTo>
                    <a:pt x="12700" y="173609"/>
                  </a:moveTo>
                  <a:lnTo>
                    <a:pt x="820547" y="173609"/>
                  </a:lnTo>
                  <a:lnTo>
                    <a:pt x="820547" y="186309"/>
                  </a:lnTo>
                  <a:lnTo>
                    <a:pt x="807847" y="186309"/>
                  </a:lnTo>
                  <a:lnTo>
                    <a:pt x="807847" y="13589"/>
                  </a:lnTo>
                  <a:cubicBezTo>
                    <a:pt x="807847" y="8509"/>
                    <a:pt x="810895" y="3810"/>
                    <a:pt x="815594" y="1905"/>
                  </a:cubicBezTo>
                  <a:cubicBezTo>
                    <a:pt x="820293" y="0"/>
                    <a:pt x="825754" y="1016"/>
                    <a:pt x="829437" y="4572"/>
                  </a:cubicBezTo>
                  <a:lnTo>
                    <a:pt x="1179830" y="350012"/>
                  </a:lnTo>
                  <a:cubicBezTo>
                    <a:pt x="1182243" y="352425"/>
                    <a:pt x="1183640" y="355600"/>
                    <a:pt x="1183640" y="359029"/>
                  </a:cubicBezTo>
                  <a:cubicBezTo>
                    <a:pt x="1183640" y="362458"/>
                    <a:pt x="1182243" y="365633"/>
                    <a:pt x="1179830" y="368046"/>
                  </a:cubicBezTo>
                  <a:lnTo>
                    <a:pt x="829437" y="713486"/>
                  </a:lnTo>
                  <a:cubicBezTo>
                    <a:pt x="825754" y="717042"/>
                    <a:pt x="820293" y="718185"/>
                    <a:pt x="815594" y="716153"/>
                  </a:cubicBezTo>
                  <a:cubicBezTo>
                    <a:pt x="810895" y="714121"/>
                    <a:pt x="807847" y="709549"/>
                    <a:pt x="807847" y="704469"/>
                  </a:cubicBezTo>
                  <a:lnTo>
                    <a:pt x="807847" y="531749"/>
                  </a:lnTo>
                  <a:lnTo>
                    <a:pt x="820547" y="531749"/>
                  </a:lnTo>
                  <a:lnTo>
                    <a:pt x="820547" y="544449"/>
                  </a:lnTo>
                  <a:lnTo>
                    <a:pt x="12700" y="544449"/>
                  </a:lnTo>
                  <a:cubicBezTo>
                    <a:pt x="5715" y="544449"/>
                    <a:pt x="0" y="538734"/>
                    <a:pt x="0" y="531749"/>
                  </a:cubicBezTo>
                  <a:lnTo>
                    <a:pt x="0" y="186309"/>
                  </a:lnTo>
                  <a:cubicBezTo>
                    <a:pt x="0" y="179324"/>
                    <a:pt x="5715" y="173609"/>
                    <a:pt x="12700" y="173609"/>
                  </a:cubicBezTo>
                  <a:moveTo>
                    <a:pt x="12700" y="199009"/>
                  </a:moveTo>
                  <a:lnTo>
                    <a:pt x="12700" y="186309"/>
                  </a:lnTo>
                  <a:lnTo>
                    <a:pt x="25400" y="186309"/>
                  </a:lnTo>
                  <a:lnTo>
                    <a:pt x="25400" y="531749"/>
                  </a:lnTo>
                  <a:lnTo>
                    <a:pt x="12700" y="531749"/>
                  </a:lnTo>
                  <a:lnTo>
                    <a:pt x="12700" y="519049"/>
                  </a:lnTo>
                  <a:lnTo>
                    <a:pt x="820547" y="519049"/>
                  </a:lnTo>
                  <a:cubicBezTo>
                    <a:pt x="827532" y="519049"/>
                    <a:pt x="833247" y="524764"/>
                    <a:pt x="833247" y="531749"/>
                  </a:cubicBezTo>
                  <a:lnTo>
                    <a:pt x="833247" y="704469"/>
                  </a:lnTo>
                  <a:lnTo>
                    <a:pt x="820547" y="704469"/>
                  </a:lnTo>
                  <a:lnTo>
                    <a:pt x="811657" y="695452"/>
                  </a:lnTo>
                  <a:lnTo>
                    <a:pt x="1162050" y="350012"/>
                  </a:lnTo>
                  <a:lnTo>
                    <a:pt x="1170940" y="359029"/>
                  </a:lnTo>
                  <a:lnTo>
                    <a:pt x="1162050" y="368046"/>
                  </a:lnTo>
                  <a:lnTo>
                    <a:pt x="811530" y="22606"/>
                  </a:lnTo>
                  <a:lnTo>
                    <a:pt x="820420" y="13589"/>
                  </a:lnTo>
                  <a:lnTo>
                    <a:pt x="833120" y="13589"/>
                  </a:lnTo>
                  <a:lnTo>
                    <a:pt x="833120" y="186309"/>
                  </a:lnTo>
                  <a:cubicBezTo>
                    <a:pt x="833120" y="193294"/>
                    <a:pt x="827405" y="199009"/>
                    <a:pt x="820420" y="199009"/>
                  </a:cubicBezTo>
                  <a:lnTo>
                    <a:pt x="12700" y="199009"/>
                  </a:lnTo>
                  <a:close/>
                </a:path>
              </a:pathLst>
            </a:custGeom>
            <a:solidFill>
              <a:srgbClr val="F3E80A"/>
            </a:solidFill>
          </p:spPr>
        </p:sp>
      </p:grpSp>
      <p:sp>
        <p:nvSpPr>
          <p:cNvPr id="9" name="Freeform 9" descr="Panneau de signalisation attention autres dangers A14"/>
          <p:cNvSpPr/>
          <p:nvPr/>
        </p:nvSpPr>
        <p:spPr>
          <a:xfrm>
            <a:off x="605791" y="4152900"/>
            <a:ext cx="673662" cy="597018"/>
          </a:xfrm>
          <a:custGeom>
            <a:avLst/>
            <a:gdLst/>
            <a:ahLst/>
            <a:cxnLst/>
            <a:rect l="l" t="t" r="r" b="b"/>
            <a:pathLst>
              <a:path w="673662" h="597018">
                <a:moveTo>
                  <a:pt x="0" y="0"/>
                </a:moveTo>
                <a:lnTo>
                  <a:pt x="673662" y="0"/>
                </a:lnTo>
                <a:lnTo>
                  <a:pt x="673662" y="597018"/>
                </a:lnTo>
                <a:lnTo>
                  <a:pt x="0" y="597018"/>
                </a:lnTo>
                <a:lnTo>
                  <a:pt x="0" y="0"/>
                </a:lnTo>
                <a:close/>
              </a:path>
            </a:pathLst>
          </a:custGeom>
          <a:blipFill>
            <a:blip r:embed="rId2"/>
            <a:stretch>
              <a:fillRect/>
            </a:stretch>
          </a:blipFill>
        </p:spPr>
      </p:sp>
      <p:grpSp>
        <p:nvGrpSpPr>
          <p:cNvPr id="10" name="Group 10"/>
          <p:cNvGrpSpPr/>
          <p:nvPr/>
        </p:nvGrpSpPr>
        <p:grpSpPr>
          <a:xfrm>
            <a:off x="1028700" y="5587037"/>
            <a:ext cx="15506700" cy="3957820"/>
            <a:chOff x="0" y="255239"/>
            <a:chExt cx="20950208" cy="5485207"/>
          </a:xfrm>
        </p:grpSpPr>
        <p:grpSp>
          <p:nvGrpSpPr>
            <p:cNvPr id="11" name="Group 11"/>
            <p:cNvGrpSpPr/>
            <p:nvPr/>
          </p:nvGrpSpPr>
          <p:grpSpPr>
            <a:xfrm>
              <a:off x="0" y="255239"/>
              <a:ext cx="20950208" cy="5465574"/>
              <a:chOff x="0" y="0"/>
              <a:chExt cx="4138313" cy="1079620"/>
            </a:xfrm>
          </p:grpSpPr>
          <p:sp>
            <p:nvSpPr>
              <p:cNvPr id="12" name="Freeform 12"/>
              <p:cNvSpPr/>
              <p:nvPr/>
            </p:nvSpPr>
            <p:spPr>
              <a:xfrm>
                <a:off x="0" y="0"/>
                <a:ext cx="4138313" cy="1079620"/>
              </a:xfrm>
              <a:custGeom>
                <a:avLst/>
                <a:gdLst/>
                <a:ahLst/>
                <a:cxnLst/>
                <a:rect l="l" t="t" r="r" b="b"/>
                <a:pathLst>
                  <a:path w="4138313" h="1079620">
                    <a:moveTo>
                      <a:pt x="0" y="0"/>
                    </a:moveTo>
                    <a:lnTo>
                      <a:pt x="4138313" y="0"/>
                    </a:lnTo>
                    <a:lnTo>
                      <a:pt x="4138313" y="1079620"/>
                    </a:lnTo>
                    <a:lnTo>
                      <a:pt x="0" y="1079620"/>
                    </a:lnTo>
                    <a:close/>
                  </a:path>
                </a:pathLst>
              </a:custGeom>
              <a:solidFill>
                <a:srgbClr val="FFFFFF"/>
              </a:solidFill>
            </p:spPr>
          </p:sp>
          <p:sp>
            <p:nvSpPr>
              <p:cNvPr id="13" name="TextBox 13"/>
              <p:cNvSpPr txBox="1"/>
              <p:nvPr/>
            </p:nvSpPr>
            <p:spPr>
              <a:xfrm>
                <a:off x="0" y="-47625"/>
                <a:ext cx="4138313" cy="1127245"/>
              </a:xfrm>
              <a:prstGeom prst="rect">
                <a:avLst/>
              </a:prstGeom>
            </p:spPr>
            <p:txBody>
              <a:bodyPr lIns="50800" tIns="50800" rIns="50800" bIns="50800" rtlCol="0" anchor="ctr"/>
              <a:lstStyle/>
              <a:p>
                <a:pPr algn="ctr">
                  <a:lnSpc>
                    <a:spcPts val="2800"/>
                  </a:lnSpc>
                </a:pPr>
                <a:endParaRPr/>
              </a:p>
            </p:txBody>
          </p:sp>
        </p:grpSp>
        <p:sp>
          <p:nvSpPr>
            <p:cNvPr id="14" name="Freeform 14"/>
            <p:cNvSpPr/>
            <p:nvPr/>
          </p:nvSpPr>
          <p:spPr>
            <a:xfrm>
              <a:off x="461705" y="331707"/>
              <a:ext cx="20149999" cy="5408739"/>
            </a:xfrm>
            <a:custGeom>
              <a:avLst/>
              <a:gdLst/>
              <a:ahLst/>
              <a:cxnLst/>
              <a:rect l="l" t="t" r="r" b="b"/>
              <a:pathLst>
                <a:path w="20149999" h="5677486">
                  <a:moveTo>
                    <a:pt x="0" y="0"/>
                  </a:moveTo>
                  <a:lnTo>
                    <a:pt x="20149999" y="0"/>
                  </a:lnTo>
                  <a:lnTo>
                    <a:pt x="20149999" y="5677486"/>
                  </a:lnTo>
                  <a:lnTo>
                    <a:pt x="0" y="5677486"/>
                  </a:lnTo>
                  <a:lnTo>
                    <a:pt x="0" y="0"/>
                  </a:lnTo>
                  <a:close/>
                </a:path>
              </a:pathLst>
            </a:custGeom>
            <a:blipFill>
              <a:blip r:embed="rId3"/>
              <a:stretch>
                <a:fillRect t="-10" b="-10"/>
              </a:stretch>
            </a:blipFill>
          </p:spPr>
        </p:sp>
      </p:grpSp>
      <p:sp>
        <p:nvSpPr>
          <p:cNvPr id="15" name="Freeform 15" descr="Projet Explore 2, les futurs de l'eau | Creseb Bretagne"/>
          <p:cNvSpPr/>
          <p:nvPr/>
        </p:nvSpPr>
        <p:spPr>
          <a:xfrm>
            <a:off x="12420600" y="3521905"/>
            <a:ext cx="2505030" cy="1114998"/>
          </a:xfrm>
          <a:custGeom>
            <a:avLst/>
            <a:gdLst/>
            <a:ahLst/>
            <a:cxnLst/>
            <a:rect l="l" t="t" r="r" b="b"/>
            <a:pathLst>
              <a:path w="2505030" h="1114998">
                <a:moveTo>
                  <a:pt x="0" y="0"/>
                </a:moveTo>
                <a:lnTo>
                  <a:pt x="2505030" y="0"/>
                </a:lnTo>
                <a:lnTo>
                  <a:pt x="2505030" y="1114998"/>
                </a:lnTo>
                <a:lnTo>
                  <a:pt x="0" y="1114998"/>
                </a:lnTo>
                <a:lnTo>
                  <a:pt x="0" y="0"/>
                </a:lnTo>
                <a:close/>
              </a:path>
            </a:pathLst>
          </a:custGeom>
          <a:blipFill>
            <a:blip r:embed="rId4"/>
            <a:stretch>
              <a:fillRect/>
            </a:stretch>
          </a:blipFill>
        </p:spPr>
      </p:sp>
      <p:sp>
        <p:nvSpPr>
          <p:cNvPr id="16" name="TextBox 16"/>
          <p:cNvSpPr txBox="1"/>
          <p:nvPr/>
        </p:nvSpPr>
        <p:spPr>
          <a:xfrm>
            <a:off x="2614169" y="9698249"/>
            <a:ext cx="17076418" cy="431673"/>
          </a:xfrm>
          <a:prstGeom prst="rect">
            <a:avLst/>
          </a:prstGeom>
        </p:spPr>
        <p:txBody>
          <a:bodyPr lIns="0" tIns="0" rIns="0" bIns="0" rtlCol="0" anchor="t">
            <a:spAutoFit/>
          </a:bodyPr>
          <a:lstStyle/>
          <a:p>
            <a:pPr algn="just">
              <a:lnSpc>
                <a:spcPts val="2916"/>
              </a:lnSpc>
            </a:pPr>
            <a:r>
              <a:rPr lang="en-US" sz="2700">
                <a:solidFill>
                  <a:srgbClr val="FFFFFF"/>
                </a:solidFill>
                <a:latin typeface="Calibri (MS)"/>
                <a:ea typeface="Calibri (MS)"/>
                <a:cs typeface="Calibri (MS)"/>
                <a:sym typeface="Calibri (MS)"/>
              </a:rPr>
              <a:t>L’analyse doit être effectuée par un BE spécialisé afin de retenir le modèle le plus pertinent.</a:t>
            </a:r>
          </a:p>
        </p:txBody>
      </p:sp>
      <p:sp>
        <p:nvSpPr>
          <p:cNvPr id="17" name="TextBox 17"/>
          <p:cNvSpPr txBox="1"/>
          <p:nvPr/>
        </p:nvSpPr>
        <p:spPr>
          <a:xfrm>
            <a:off x="17811523" y="9762898"/>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Open Sans"/>
                <a:ea typeface="Open Sans"/>
                <a:cs typeface="Open Sans"/>
                <a:sym typeface="Open Sans"/>
              </a:rPr>
              <a:t>12</a:t>
            </a:r>
          </a:p>
        </p:txBody>
      </p:sp>
      <p:sp>
        <p:nvSpPr>
          <p:cNvPr id="18" name="TextBox 18"/>
          <p:cNvSpPr txBox="1"/>
          <p:nvPr/>
        </p:nvSpPr>
        <p:spPr>
          <a:xfrm>
            <a:off x="605791" y="548640"/>
            <a:ext cx="17076418" cy="798195"/>
          </a:xfrm>
          <a:prstGeom prst="rect">
            <a:avLst/>
          </a:prstGeom>
        </p:spPr>
        <p:txBody>
          <a:bodyPr lIns="0" tIns="0" rIns="0" bIns="0" rtlCol="0" anchor="t">
            <a:spAutoFit/>
          </a:bodyPr>
          <a:lstStyle/>
          <a:p>
            <a:pPr algn="l">
              <a:lnSpc>
                <a:spcPts val="5880"/>
              </a:lnSpc>
            </a:pPr>
            <a:r>
              <a:rPr lang="en-US" sz="4200" b="1">
                <a:solidFill>
                  <a:srgbClr val="FFFFFF"/>
                </a:solidFill>
                <a:latin typeface="Calibri (MS) Bold"/>
                <a:ea typeface="Calibri (MS) Bold"/>
                <a:cs typeface="Calibri (MS) Bold"/>
                <a:sym typeface="Calibri (MS) Bold"/>
              </a:rPr>
              <a:t>Impact du changement climatique sur la production d’un parc hydro</a:t>
            </a:r>
          </a:p>
        </p:txBody>
      </p:sp>
      <p:sp>
        <p:nvSpPr>
          <p:cNvPr id="19" name="Freeform 19"/>
          <p:cNvSpPr/>
          <p:nvPr/>
        </p:nvSpPr>
        <p:spPr>
          <a:xfrm>
            <a:off x="186051" y="9659767"/>
            <a:ext cx="1050062" cy="488279"/>
          </a:xfrm>
          <a:custGeom>
            <a:avLst/>
            <a:gdLst/>
            <a:ahLst/>
            <a:cxnLst/>
            <a:rect l="l" t="t" r="r" b="b"/>
            <a:pathLst>
              <a:path w="1050062" h="488279">
                <a:moveTo>
                  <a:pt x="0" y="0"/>
                </a:moveTo>
                <a:lnTo>
                  <a:pt x="1050062" y="0"/>
                </a:lnTo>
                <a:lnTo>
                  <a:pt x="1050062" y="488279"/>
                </a:lnTo>
                <a:lnTo>
                  <a:pt x="0" y="488279"/>
                </a:lnTo>
                <a:lnTo>
                  <a:pt x="0" y="0"/>
                </a:lnTo>
                <a:close/>
              </a:path>
            </a:pathLst>
          </a:custGeom>
          <a:blipFill>
            <a:blip r:embed="rId5"/>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83B5C"/>
        </a:solidFill>
        <a:effectLst/>
      </p:bgPr>
    </p:bg>
    <p:spTree>
      <p:nvGrpSpPr>
        <p:cNvPr id="1" name=""/>
        <p:cNvGrpSpPr/>
        <p:nvPr/>
      </p:nvGrpSpPr>
      <p:grpSpPr>
        <a:xfrm>
          <a:off x="0" y="0"/>
          <a:ext cx="0" cy="0"/>
          <a:chOff x="0" y="0"/>
          <a:chExt cx="0" cy="0"/>
        </a:xfrm>
      </p:grpSpPr>
      <p:sp>
        <p:nvSpPr>
          <p:cNvPr id="2" name="TextBox 2"/>
          <p:cNvSpPr txBox="1"/>
          <p:nvPr/>
        </p:nvSpPr>
        <p:spPr>
          <a:xfrm>
            <a:off x="341061" y="3238500"/>
            <a:ext cx="5291303" cy="5807359"/>
          </a:xfrm>
          <a:prstGeom prst="rect">
            <a:avLst/>
          </a:prstGeom>
        </p:spPr>
        <p:txBody>
          <a:bodyPr wrap="square" lIns="0" tIns="0" rIns="0" bIns="0" rtlCol="0" anchor="t">
            <a:spAutoFit/>
          </a:bodyPr>
          <a:lstStyle/>
          <a:p>
            <a:pPr algn="l">
              <a:lnSpc>
                <a:spcPts val="3500"/>
              </a:lnSpc>
            </a:pPr>
            <a:r>
              <a:rPr lang="en-US" sz="2500" u="sng" dirty="0">
                <a:solidFill>
                  <a:srgbClr val="FFFFFF"/>
                </a:solidFill>
                <a:latin typeface="Calibri (MS)"/>
                <a:ea typeface="Calibri (MS)"/>
                <a:cs typeface="Calibri (MS)"/>
                <a:sym typeface="Calibri (MS)"/>
              </a:rPr>
              <a:t>Horizon de temps </a:t>
            </a:r>
            <a:r>
              <a:rPr lang="en-US" sz="2500" dirty="0">
                <a:solidFill>
                  <a:srgbClr val="FFFFFF"/>
                </a:solidFill>
                <a:latin typeface="Calibri (MS)"/>
                <a:ea typeface="Calibri (MS)"/>
                <a:cs typeface="Calibri (MS)"/>
                <a:sym typeface="Calibri (MS)"/>
              </a:rPr>
              <a:t>:</a:t>
            </a:r>
          </a:p>
          <a:p>
            <a:pPr algn="l">
              <a:lnSpc>
                <a:spcPts val="3500"/>
              </a:lnSpc>
            </a:pPr>
            <a:r>
              <a:rPr lang="en-US" sz="2500" dirty="0">
                <a:solidFill>
                  <a:srgbClr val="FFFFFF"/>
                </a:solidFill>
                <a:latin typeface="Calibri (MS)"/>
                <a:ea typeface="Calibri (MS)"/>
                <a:cs typeface="Calibri (MS)"/>
                <a:sym typeface="Calibri (MS)"/>
              </a:rPr>
              <a:t>A adapter </a:t>
            </a:r>
            <a:r>
              <a:rPr lang="en-US" sz="2500" dirty="0" err="1">
                <a:solidFill>
                  <a:srgbClr val="FFFFFF"/>
                </a:solidFill>
                <a:latin typeface="Calibri (MS)"/>
                <a:ea typeface="Calibri (MS)"/>
                <a:cs typeface="Calibri (MS)"/>
                <a:sym typeface="Calibri (MS)"/>
              </a:rPr>
              <a:t>en</a:t>
            </a:r>
            <a:r>
              <a:rPr lang="en-US" sz="2500" dirty="0">
                <a:solidFill>
                  <a:srgbClr val="FFFFFF"/>
                </a:solidFill>
                <a:latin typeface="Calibri (MS)"/>
                <a:ea typeface="Calibri (MS)"/>
                <a:cs typeface="Calibri (MS)"/>
                <a:sym typeface="Calibri (MS)"/>
              </a:rPr>
              <a:t> </a:t>
            </a:r>
            <a:r>
              <a:rPr lang="en-US" sz="2500" dirty="0" err="1">
                <a:solidFill>
                  <a:srgbClr val="FFFFFF"/>
                </a:solidFill>
                <a:latin typeface="Calibri (MS)"/>
                <a:ea typeface="Calibri (MS)"/>
                <a:cs typeface="Calibri (MS)"/>
                <a:sym typeface="Calibri (MS)"/>
              </a:rPr>
              <a:t>fonction</a:t>
            </a:r>
            <a:r>
              <a:rPr lang="en-US" sz="2500" dirty="0">
                <a:solidFill>
                  <a:srgbClr val="FFFFFF"/>
                </a:solidFill>
                <a:latin typeface="Calibri (MS)"/>
                <a:ea typeface="Calibri (MS)"/>
                <a:cs typeface="Calibri (MS)"/>
                <a:sym typeface="Calibri (MS)"/>
              </a:rPr>
              <a:t> de </a:t>
            </a:r>
            <a:r>
              <a:rPr lang="en-US" sz="2500" dirty="0" err="1">
                <a:solidFill>
                  <a:srgbClr val="FFFFFF"/>
                </a:solidFill>
                <a:latin typeface="Calibri (MS)"/>
                <a:ea typeface="Calibri (MS)"/>
                <a:cs typeface="Calibri (MS)"/>
                <a:sym typeface="Calibri (MS)"/>
              </a:rPr>
              <a:t>l’interlocuteur</a:t>
            </a:r>
            <a:r>
              <a:rPr lang="en-US" sz="2500" dirty="0">
                <a:solidFill>
                  <a:srgbClr val="FFFFFF"/>
                </a:solidFill>
                <a:latin typeface="Calibri (MS)"/>
                <a:ea typeface="Calibri (MS)"/>
                <a:cs typeface="Calibri (MS)"/>
                <a:sym typeface="Calibri (MS)"/>
              </a:rPr>
              <a:t> : </a:t>
            </a:r>
          </a:p>
          <a:p>
            <a:pPr marL="452438" lvl="1" indent="-226219" algn="l">
              <a:lnSpc>
                <a:spcPts val="3500"/>
              </a:lnSpc>
              <a:buFont typeface="Arial"/>
              <a:buChar char="•"/>
            </a:pPr>
            <a:r>
              <a:rPr lang="en-US" sz="2500" dirty="0">
                <a:solidFill>
                  <a:srgbClr val="FFFFFF"/>
                </a:solidFill>
                <a:latin typeface="Calibri (MS)"/>
                <a:ea typeface="Calibri (MS)"/>
                <a:cs typeface="Calibri (MS)"/>
                <a:sym typeface="Calibri (MS)"/>
              </a:rPr>
              <a:t>Banque pour la recherche d’un </a:t>
            </a:r>
            <a:r>
              <a:rPr lang="en-US" sz="2500" dirty="0" err="1">
                <a:solidFill>
                  <a:srgbClr val="FFFFFF"/>
                </a:solidFill>
                <a:latin typeface="Calibri (MS)"/>
                <a:ea typeface="Calibri (MS)"/>
                <a:cs typeface="Calibri (MS)"/>
                <a:sym typeface="Calibri (MS)"/>
              </a:rPr>
              <a:t>financement</a:t>
            </a:r>
            <a:endParaRPr lang="en-US" sz="2500" dirty="0">
              <a:solidFill>
                <a:srgbClr val="FFFFFF"/>
              </a:solidFill>
              <a:latin typeface="Calibri (MS)"/>
              <a:ea typeface="Calibri (MS)"/>
              <a:cs typeface="Calibri (MS)"/>
              <a:sym typeface="Calibri (MS)"/>
            </a:endParaRPr>
          </a:p>
          <a:p>
            <a:pPr marL="452438" lvl="1" indent="-226219" algn="l">
              <a:lnSpc>
                <a:spcPts val="3500"/>
              </a:lnSpc>
              <a:buFont typeface="Arial"/>
              <a:buChar char="•"/>
            </a:pPr>
            <a:r>
              <a:rPr lang="en-US" sz="2500" dirty="0">
                <a:solidFill>
                  <a:srgbClr val="FFFFFF"/>
                </a:solidFill>
                <a:latin typeface="Calibri (MS)"/>
                <a:ea typeface="Calibri (MS)"/>
                <a:cs typeface="Calibri (MS)"/>
                <a:sym typeface="Calibri (MS)"/>
              </a:rPr>
              <a:t>DDT pour un </a:t>
            </a:r>
            <a:r>
              <a:rPr lang="en-US" sz="2500" dirty="0" err="1">
                <a:solidFill>
                  <a:srgbClr val="FFFFFF"/>
                </a:solidFill>
                <a:latin typeface="Calibri (MS)"/>
                <a:ea typeface="Calibri (MS)"/>
                <a:cs typeface="Calibri (MS)"/>
                <a:sym typeface="Calibri (MS)"/>
              </a:rPr>
              <a:t>renouvellement</a:t>
            </a:r>
            <a:r>
              <a:rPr lang="en-US" sz="2500" dirty="0">
                <a:solidFill>
                  <a:srgbClr val="FFFFFF"/>
                </a:solidFill>
                <a:latin typeface="Calibri (MS)"/>
                <a:ea typeface="Calibri (MS)"/>
                <a:cs typeface="Calibri (MS)"/>
                <a:sym typeface="Calibri (MS)"/>
              </a:rPr>
              <a:t> de droit </a:t>
            </a:r>
            <a:r>
              <a:rPr lang="en-US" sz="2500" dirty="0" err="1">
                <a:solidFill>
                  <a:srgbClr val="FFFFFF"/>
                </a:solidFill>
                <a:latin typeface="Calibri (MS)"/>
                <a:ea typeface="Calibri (MS)"/>
                <a:cs typeface="Calibri (MS)"/>
                <a:sym typeface="Calibri (MS)"/>
              </a:rPr>
              <a:t>d’eau</a:t>
            </a:r>
            <a:endParaRPr lang="en-US" sz="2500" dirty="0">
              <a:solidFill>
                <a:srgbClr val="FFFFFF"/>
              </a:solidFill>
              <a:latin typeface="Calibri (MS)"/>
              <a:ea typeface="Calibri (MS)"/>
              <a:cs typeface="Calibri (MS)"/>
              <a:sym typeface="Calibri (MS)"/>
            </a:endParaRPr>
          </a:p>
          <a:p>
            <a:pPr marL="452438" lvl="1" indent="-226219" algn="l">
              <a:lnSpc>
                <a:spcPts val="3500"/>
              </a:lnSpc>
              <a:buFont typeface="Arial"/>
              <a:buChar char="•"/>
            </a:pPr>
            <a:r>
              <a:rPr lang="en-US" sz="2500" dirty="0">
                <a:solidFill>
                  <a:srgbClr val="FFFFFF"/>
                </a:solidFill>
                <a:latin typeface="Calibri (MS)"/>
                <a:ea typeface="Calibri (MS)"/>
                <a:cs typeface="Calibri (MS)"/>
                <a:sym typeface="Calibri (MS)"/>
              </a:rPr>
              <a:t>MOA pour la conception/adaptation et la </a:t>
            </a:r>
            <a:r>
              <a:rPr lang="en-US" sz="2500" dirty="0" err="1">
                <a:solidFill>
                  <a:srgbClr val="FFFFFF"/>
                </a:solidFill>
                <a:latin typeface="Calibri (MS)"/>
                <a:ea typeface="Calibri (MS)"/>
                <a:cs typeface="Calibri (MS)"/>
                <a:sym typeface="Calibri (MS)"/>
              </a:rPr>
              <a:t>pérennité</a:t>
            </a:r>
            <a:r>
              <a:rPr lang="en-US" sz="2500" dirty="0">
                <a:solidFill>
                  <a:srgbClr val="FFFFFF"/>
                </a:solidFill>
                <a:latin typeface="Calibri (MS)"/>
                <a:ea typeface="Calibri (MS)"/>
                <a:cs typeface="Calibri (MS)"/>
                <a:sym typeface="Calibri (MS)"/>
              </a:rPr>
              <a:t> de </a:t>
            </a:r>
            <a:r>
              <a:rPr lang="en-US" sz="2500" dirty="0" err="1">
                <a:solidFill>
                  <a:srgbClr val="FFFFFF"/>
                </a:solidFill>
                <a:latin typeface="Calibri (MS)"/>
                <a:ea typeface="Calibri (MS)"/>
                <a:cs typeface="Calibri (MS)"/>
                <a:sym typeface="Calibri (MS)"/>
              </a:rPr>
              <a:t>ses</a:t>
            </a:r>
            <a:r>
              <a:rPr lang="en-US" sz="2500" dirty="0">
                <a:solidFill>
                  <a:srgbClr val="FFFFFF"/>
                </a:solidFill>
                <a:latin typeface="Calibri (MS)"/>
                <a:ea typeface="Calibri (MS)"/>
                <a:cs typeface="Calibri (MS)"/>
                <a:sym typeface="Calibri (MS)"/>
              </a:rPr>
              <a:t> ouvrages</a:t>
            </a:r>
          </a:p>
          <a:p>
            <a:pPr marL="452438" lvl="1" indent="-226219" algn="l">
              <a:lnSpc>
                <a:spcPts val="3500"/>
              </a:lnSpc>
            </a:pPr>
            <a:endParaRPr lang="en-US" sz="2500" dirty="0">
              <a:solidFill>
                <a:srgbClr val="FFFFFF"/>
              </a:solidFill>
              <a:latin typeface="Calibri (MS)"/>
              <a:ea typeface="Calibri (MS)"/>
              <a:cs typeface="Calibri (MS)"/>
              <a:sym typeface="Calibri (MS)"/>
            </a:endParaRPr>
          </a:p>
          <a:p>
            <a:pPr marL="452438" lvl="1" indent="-226219" algn="l">
              <a:lnSpc>
                <a:spcPts val="3500"/>
              </a:lnSpc>
            </a:pPr>
            <a:r>
              <a:rPr lang="en-US" sz="2500" dirty="0">
                <a:solidFill>
                  <a:srgbClr val="FFFFFF"/>
                </a:solidFill>
                <a:latin typeface="Calibri (MS)"/>
                <a:ea typeface="Calibri (MS)"/>
                <a:cs typeface="Calibri (MS)"/>
                <a:sym typeface="Calibri (MS)"/>
              </a:rPr>
              <a:t>Deux horizons </a:t>
            </a:r>
            <a:r>
              <a:rPr lang="en-US" sz="2500" dirty="0" err="1">
                <a:solidFill>
                  <a:srgbClr val="FFFFFF"/>
                </a:solidFill>
                <a:latin typeface="Calibri (MS)"/>
                <a:ea typeface="Calibri (MS)"/>
                <a:cs typeface="Calibri (MS)"/>
                <a:sym typeface="Calibri (MS)"/>
              </a:rPr>
              <a:t>temporels</a:t>
            </a:r>
            <a:r>
              <a:rPr lang="en-US" sz="2500" dirty="0">
                <a:solidFill>
                  <a:srgbClr val="FFFFFF"/>
                </a:solidFill>
                <a:latin typeface="Calibri (MS)"/>
                <a:ea typeface="Calibri (MS)"/>
                <a:cs typeface="Calibri (MS)"/>
                <a:sym typeface="Calibri (MS)"/>
              </a:rPr>
              <a:t> </a:t>
            </a:r>
            <a:r>
              <a:rPr lang="en-US" sz="2500" dirty="0" err="1">
                <a:solidFill>
                  <a:srgbClr val="FFFFFF"/>
                </a:solidFill>
                <a:latin typeface="Calibri (MS)"/>
                <a:ea typeface="Calibri (MS)"/>
                <a:cs typeface="Calibri (MS)"/>
                <a:sym typeface="Calibri (MS)"/>
              </a:rPr>
              <a:t>différents</a:t>
            </a:r>
            <a:r>
              <a:rPr lang="en-US" sz="2500" dirty="0">
                <a:solidFill>
                  <a:srgbClr val="FFFFFF"/>
                </a:solidFill>
                <a:latin typeface="Calibri (MS)"/>
                <a:ea typeface="Calibri (MS)"/>
                <a:cs typeface="Calibri (MS)"/>
                <a:sym typeface="Calibri (MS)"/>
              </a:rPr>
              <a:t> </a:t>
            </a:r>
            <a:r>
              <a:rPr lang="en-US" sz="2500" dirty="0" err="1">
                <a:solidFill>
                  <a:srgbClr val="FFFFFF"/>
                </a:solidFill>
                <a:latin typeface="Calibri (MS)"/>
                <a:ea typeface="Calibri (MS)"/>
                <a:cs typeface="Calibri (MS)"/>
                <a:sym typeface="Calibri (MS)"/>
              </a:rPr>
              <a:t>retenus</a:t>
            </a:r>
            <a:r>
              <a:rPr lang="en-US" sz="2500" dirty="0">
                <a:solidFill>
                  <a:srgbClr val="FFFFFF"/>
                </a:solidFill>
                <a:latin typeface="Calibri (MS)"/>
                <a:ea typeface="Calibri (MS)"/>
                <a:cs typeface="Calibri (MS)"/>
                <a:sym typeface="Calibri (MS)"/>
              </a:rPr>
              <a:t> dans </a:t>
            </a:r>
            <a:r>
              <a:rPr lang="en-US" sz="2500" dirty="0" err="1">
                <a:solidFill>
                  <a:srgbClr val="FFFFFF"/>
                </a:solidFill>
                <a:latin typeface="Calibri (MS)"/>
                <a:ea typeface="Calibri (MS)"/>
                <a:cs typeface="Calibri (MS)"/>
                <a:sym typeface="Calibri (MS)"/>
              </a:rPr>
              <a:t>notre</a:t>
            </a:r>
            <a:r>
              <a:rPr lang="en-US" sz="2500" dirty="0">
                <a:solidFill>
                  <a:srgbClr val="FFFFFF"/>
                </a:solidFill>
                <a:latin typeface="Calibri (MS)"/>
                <a:ea typeface="Calibri (MS)"/>
                <a:cs typeface="Calibri (MS)"/>
                <a:sym typeface="Calibri (MS)"/>
              </a:rPr>
              <a:t> étude : </a:t>
            </a:r>
          </a:p>
          <a:p>
            <a:pPr marL="452438" lvl="1" indent="-226219" algn="l">
              <a:lnSpc>
                <a:spcPts val="3500"/>
              </a:lnSpc>
              <a:buFont typeface="Arial"/>
              <a:buChar char="•"/>
            </a:pPr>
            <a:r>
              <a:rPr lang="en-US" sz="2500" dirty="0" err="1">
                <a:solidFill>
                  <a:srgbClr val="FFFFFF"/>
                </a:solidFill>
                <a:latin typeface="Calibri (MS)"/>
                <a:ea typeface="Calibri (MS)"/>
                <a:cs typeface="Calibri (MS)"/>
                <a:sym typeface="Calibri (MS)"/>
              </a:rPr>
              <a:t>l’horizon</a:t>
            </a:r>
            <a:r>
              <a:rPr lang="en-US" sz="2500" dirty="0">
                <a:solidFill>
                  <a:srgbClr val="FFFFFF"/>
                </a:solidFill>
                <a:latin typeface="Calibri (MS)"/>
                <a:ea typeface="Calibri (MS)"/>
                <a:cs typeface="Calibri (MS)"/>
                <a:sym typeface="Calibri (MS)"/>
              </a:rPr>
              <a:t> 2045 (2031-2060)</a:t>
            </a:r>
          </a:p>
          <a:p>
            <a:pPr marL="452438" lvl="1" indent="-226219" algn="l">
              <a:lnSpc>
                <a:spcPts val="3500"/>
              </a:lnSpc>
              <a:buFont typeface="Arial"/>
              <a:buChar char="•"/>
            </a:pPr>
            <a:r>
              <a:rPr lang="en-US" sz="2500" dirty="0" err="1">
                <a:solidFill>
                  <a:srgbClr val="FFFFFF"/>
                </a:solidFill>
                <a:latin typeface="Calibri (MS)"/>
                <a:ea typeface="Calibri (MS)"/>
                <a:cs typeface="Calibri (MS)"/>
                <a:sym typeface="Calibri (MS)"/>
              </a:rPr>
              <a:t>l’horizon</a:t>
            </a:r>
            <a:r>
              <a:rPr lang="en-US" sz="2500" dirty="0">
                <a:solidFill>
                  <a:srgbClr val="FFFFFF"/>
                </a:solidFill>
                <a:latin typeface="Calibri (MS)"/>
                <a:ea typeface="Calibri (MS)"/>
                <a:cs typeface="Calibri (MS)"/>
                <a:sym typeface="Calibri (MS)"/>
              </a:rPr>
              <a:t> 2075 (2061-2090)</a:t>
            </a:r>
          </a:p>
        </p:txBody>
      </p:sp>
      <p:sp>
        <p:nvSpPr>
          <p:cNvPr id="3" name="TextBox 3"/>
          <p:cNvSpPr txBox="1"/>
          <p:nvPr/>
        </p:nvSpPr>
        <p:spPr>
          <a:xfrm>
            <a:off x="6108840" y="3427242"/>
            <a:ext cx="11702684" cy="6463308"/>
          </a:xfrm>
          <a:prstGeom prst="rect">
            <a:avLst/>
          </a:prstGeom>
        </p:spPr>
        <p:txBody>
          <a:bodyPr lIns="0" tIns="0" rIns="0" bIns="0" rtlCol="0" anchor="t">
            <a:spAutoFit/>
          </a:bodyPr>
          <a:lstStyle/>
          <a:p>
            <a:pPr algn="l">
              <a:lnSpc>
                <a:spcPts val="2750"/>
              </a:lnSpc>
            </a:pPr>
            <a:r>
              <a:rPr lang="en-US" sz="2500" u="sng" dirty="0">
                <a:solidFill>
                  <a:srgbClr val="FFFFFF"/>
                </a:solidFill>
                <a:latin typeface="Calibri (MS)"/>
                <a:ea typeface="Calibri (MS)"/>
                <a:cs typeface="Calibri (MS)"/>
                <a:sym typeface="Calibri (MS)"/>
              </a:rPr>
              <a:t>Choix du </a:t>
            </a:r>
            <a:r>
              <a:rPr lang="en-US" sz="2500" u="sng" dirty="0" err="1">
                <a:solidFill>
                  <a:srgbClr val="FFFFFF"/>
                </a:solidFill>
                <a:latin typeface="Calibri (MS)"/>
                <a:ea typeface="Calibri (MS)"/>
                <a:cs typeface="Calibri (MS)"/>
                <a:sym typeface="Calibri (MS)"/>
              </a:rPr>
              <a:t>scénario</a:t>
            </a:r>
            <a:r>
              <a:rPr lang="en-US" sz="2500" u="sng" dirty="0">
                <a:solidFill>
                  <a:srgbClr val="FFFFFF"/>
                </a:solidFill>
                <a:latin typeface="Calibri (MS)"/>
                <a:ea typeface="Calibri (MS)"/>
                <a:cs typeface="Calibri (MS)"/>
                <a:sym typeface="Calibri (MS)"/>
              </a:rPr>
              <a:t> </a:t>
            </a:r>
            <a:r>
              <a:rPr lang="en-US" sz="2500" u="sng" dirty="0" err="1">
                <a:solidFill>
                  <a:srgbClr val="FFFFFF"/>
                </a:solidFill>
                <a:latin typeface="Calibri (MS)"/>
                <a:ea typeface="Calibri (MS)"/>
                <a:cs typeface="Calibri (MS)"/>
                <a:sym typeface="Calibri (MS)"/>
              </a:rPr>
              <a:t>d’émissions</a:t>
            </a:r>
            <a:r>
              <a:rPr lang="en-US" sz="2500" u="sng" dirty="0">
                <a:solidFill>
                  <a:srgbClr val="FFFFFF"/>
                </a:solidFill>
                <a:latin typeface="Calibri (MS)"/>
                <a:ea typeface="Calibri (MS)"/>
                <a:cs typeface="Calibri (MS)"/>
                <a:sym typeface="Calibri (MS)"/>
              </a:rPr>
              <a:t> :</a:t>
            </a:r>
          </a:p>
          <a:p>
            <a:pPr algn="l">
              <a:lnSpc>
                <a:spcPts val="2750"/>
              </a:lnSpc>
            </a:pPr>
            <a:r>
              <a:rPr lang="en-US" sz="2500" dirty="0" err="1">
                <a:solidFill>
                  <a:srgbClr val="FFFFFF"/>
                </a:solidFill>
                <a:latin typeface="Calibri (MS)"/>
                <a:ea typeface="Calibri (MS)"/>
                <a:cs typeface="Calibri (MS)"/>
                <a:sym typeface="Calibri (MS)"/>
              </a:rPr>
              <a:t>Plusieurs</a:t>
            </a:r>
            <a:r>
              <a:rPr lang="en-US" sz="2500" dirty="0">
                <a:solidFill>
                  <a:srgbClr val="FFFFFF"/>
                </a:solidFill>
                <a:latin typeface="Calibri (MS)"/>
                <a:ea typeface="Calibri (MS)"/>
                <a:cs typeface="Calibri (MS)"/>
                <a:sym typeface="Calibri (MS)"/>
              </a:rPr>
              <a:t> </a:t>
            </a:r>
            <a:r>
              <a:rPr lang="en-US" sz="2500" dirty="0" err="1">
                <a:solidFill>
                  <a:srgbClr val="FFFFFF"/>
                </a:solidFill>
                <a:latin typeface="Calibri (MS)"/>
                <a:ea typeface="Calibri (MS)"/>
                <a:cs typeface="Calibri (MS)"/>
                <a:sym typeface="Calibri (MS)"/>
              </a:rPr>
              <a:t>scénarios</a:t>
            </a:r>
            <a:r>
              <a:rPr lang="en-US" sz="2500" dirty="0">
                <a:solidFill>
                  <a:srgbClr val="FFFFFF"/>
                </a:solidFill>
                <a:latin typeface="Calibri (MS)"/>
                <a:ea typeface="Calibri (MS)"/>
                <a:cs typeface="Calibri (MS)"/>
                <a:sym typeface="Calibri (MS)"/>
              </a:rPr>
              <a:t> </a:t>
            </a:r>
            <a:r>
              <a:rPr lang="en-US" sz="2500" dirty="0" err="1">
                <a:solidFill>
                  <a:srgbClr val="FFFFFF"/>
                </a:solidFill>
                <a:latin typeface="Calibri (MS)"/>
                <a:ea typeface="Calibri (MS)"/>
                <a:cs typeface="Calibri (MS)"/>
                <a:sym typeface="Calibri (MS)"/>
              </a:rPr>
              <a:t>d’émissions</a:t>
            </a:r>
            <a:r>
              <a:rPr lang="en-US" sz="2500" dirty="0">
                <a:solidFill>
                  <a:srgbClr val="FFFFFF"/>
                </a:solidFill>
                <a:latin typeface="Calibri (MS)"/>
                <a:ea typeface="Calibri (MS)"/>
                <a:cs typeface="Calibri (MS)"/>
                <a:sym typeface="Calibri (MS)"/>
              </a:rPr>
              <a:t> de </a:t>
            </a:r>
            <a:r>
              <a:rPr lang="en-US" sz="2500" dirty="0" err="1">
                <a:solidFill>
                  <a:srgbClr val="FFFFFF"/>
                </a:solidFill>
                <a:latin typeface="Calibri (MS)"/>
                <a:ea typeface="Calibri (MS)"/>
                <a:cs typeface="Calibri (MS)"/>
                <a:sym typeface="Calibri (MS)"/>
              </a:rPr>
              <a:t>gaz</a:t>
            </a:r>
            <a:r>
              <a:rPr lang="en-US" sz="2500" dirty="0">
                <a:solidFill>
                  <a:srgbClr val="FFFFFF"/>
                </a:solidFill>
                <a:latin typeface="Calibri (MS)"/>
                <a:ea typeface="Calibri (MS)"/>
                <a:cs typeface="Calibri (MS)"/>
                <a:sym typeface="Calibri (MS)"/>
              </a:rPr>
              <a:t> à </a:t>
            </a:r>
            <a:r>
              <a:rPr lang="en-US" sz="2500" dirty="0" err="1">
                <a:solidFill>
                  <a:srgbClr val="FFFFFF"/>
                </a:solidFill>
                <a:latin typeface="Calibri (MS)"/>
                <a:ea typeface="Calibri (MS)"/>
                <a:cs typeface="Calibri (MS)"/>
                <a:sym typeface="Calibri (MS)"/>
              </a:rPr>
              <a:t>effet</a:t>
            </a:r>
            <a:r>
              <a:rPr lang="en-US" sz="2500" dirty="0">
                <a:solidFill>
                  <a:srgbClr val="FFFFFF"/>
                </a:solidFill>
                <a:latin typeface="Calibri (MS)"/>
                <a:ea typeface="Calibri (MS)"/>
                <a:cs typeface="Calibri (MS)"/>
                <a:sym typeface="Calibri (MS)"/>
              </a:rPr>
              <a:t> de serre : </a:t>
            </a:r>
          </a:p>
          <a:p>
            <a:pPr algn="l">
              <a:lnSpc>
                <a:spcPts val="2750"/>
              </a:lnSpc>
            </a:pPr>
            <a:endParaRPr lang="en-US" sz="2500" dirty="0">
              <a:solidFill>
                <a:srgbClr val="FFFFFF"/>
              </a:solidFill>
              <a:latin typeface="Calibri (MS)"/>
              <a:ea typeface="Calibri (MS)"/>
              <a:cs typeface="Calibri (MS)"/>
              <a:sym typeface="Calibri (MS)"/>
            </a:endParaRPr>
          </a:p>
          <a:p>
            <a:pPr marL="452438" lvl="1" indent="-226219" algn="just">
              <a:lnSpc>
                <a:spcPts val="2750"/>
              </a:lnSpc>
              <a:buFont typeface="Arial"/>
              <a:buChar char="•"/>
            </a:pPr>
            <a:r>
              <a:rPr lang="en-US" sz="2500" dirty="0">
                <a:solidFill>
                  <a:srgbClr val="FFFFFF"/>
                </a:solidFill>
                <a:latin typeface="Calibri (MS)"/>
                <a:ea typeface="Calibri (MS)"/>
                <a:cs typeface="Calibri (MS)"/>
                <a:sym typeface="Calibri (MS)"/>
              </a:rPr>
              <a:t>RCP 2.6 (</a:t>
            </a:r>
            <a:r>
              <a:rPr lang="en-US" sz="2500" dirty="0" err="1">
                <a:solidFill>
                  <a:srgbClr val="FFFFFF"/>
                </a:solidFill>
                <a:latin typeface="Calibri (MS)"/>
                <a:ea typeface="Calibri (MS)"/>
                <a:cs typeface="Calibri (MS)"/>
                <a:sym typeface="Calibri (MS)"/>
              </a:rPr>
              <a:t>optimiste</a:t>
            </a:r>
            <a:r>
              <a:rPr lang="en-US" sz="2500" dirty="0">
                <a:solidFill>
                  <a:srgbClr val="FFFFFF"/>
                </a:solidFill>
                <a:latin typeface="Calibri (MS)"/>
                <a:ea typeface="Calibri (MS)"/>
                <a:cs typeface="Calibri (MS)"/>
                <a:sym typeface="Calibri (MS)"/>
              </a:rPr>
              <a:t>) : </a:t>
            </a:r>
            <a:r>
              <a:rPr lang="en-US" sz="2500" dirty="0" err="1">
                <a:solidFill>
                  <a:srgbClr val="FFFFFF"/>
                </a:solidFill>
                <a:latin typeface="Calibri (MS)"/>
                <a:ea typeface="Calibri (MS)"/>
                <a:cs typeface="Calibri (MS)"/>
                <a:sym typeface="Calibri (MS)"/>
              </a:rPr>
              <a:t>Atténuation</a:t>
            </a:r>
            <a:r>
              <a:rPr lang="en-US" sz="2500" dirty="0">
                <a:solidFill>
                  <a:srgbClr val="FFFFFF"/>
                </a:solidFill>
                <a:latin typeface="Calibri (MS)"/>
                <a:ea typeface="Calibri (MS)"/>
                <a:cs typeface="Calibri (MS)"/>
                <a:sym typeface="Calibri (MS)"/>
              </a:rPr>
              <a:t> </a:t>
            </a:r>
            <a:r>
              <a:rPr lang="en-US" sz="2500" dirty="0" err="1">
                <a:solidFill>
                  <a:srgbClr val="FFFFFF"/>
                </a:solidFill>
                <a:latin typeface="Calibri (MS)"/>
                <a:ea typeface="Calibri (MS)"/>
                <a:cs typeface="Calibri (MS)"/>
                <a:sym typeface="Calibri (MS)"/>
              </a:rPr>
              <a:t>conséquente</a:t>
            </a:r>
            <a:r>
              <a:rPr lang="en-US" sz="2500" dirty="0">
                <a:solidFill>
                  <a:srgbClr val="FFFFFF"/>
                </a:solidFill>
                <a:latin typeface="Calibri (MS)"/>
                <a:ea typeface="Calibri (MS)"/>
                <a:cs typeface="Calibri (MS)"/>
                <a:sym typeface="Calibri (MS)"/>
              </a:rPr>
              <a:t> des </a:t>
            </a:r>
            <a:r>
              <a:rPr lang="en-US" sz="2500" dirty="0" err="1">
                <a:solidFill>
                  <a:srgbClr val="FFFFFF"/>
                </a:solidFill>
                <a:latin typeface="Calibri (MS)"/>
                <a:ea typeface="Calibri (MS)"/>
                <a:cs typeface="Calibri (MS)"/>
                <a:sym typeface="Calibri (MS)"/>
              </a:rPr>
              <a:t>changements</a:t>
            </a:r>
            <a:r>
              <a:rPr lang="en-US" sz="2500" dirty="0">
                <a:solidFill>
                  <a:srgbClr val="FFFFFF"/>
                </a:solidFill>
                <a:latin typeface="Calibri (MS)"/>
                <a:ea typeface="Calibri (MS)"/>
                <a:cs typeface="Calibri (MS)"/>
                <a:sym typeface="Calibri (MS)"/>
              </a:rPr>
              <a:t> </a:t>
            </a:r>
            <a:r>
              <a:rPr lang="en-US" sz="2500" dirty="0" err="1">
                <a:solidFill>
                  <a:srgbClr val="FFFFFF"/>
                </a:solidFill>
                <a:latin typeface="Calibri (MS)"/>
                <a:ea typeface="Calibri (MS)"/>
                <a:cs typeface="Calibri (MS)"/>
                <a:sym typeface="Calibri (MS)"/>
              </a:rPr>
              <a:t>climatiques</a:t>
            </a:r>
            <a:r>
              <a:rPr lang="en-US" sz="2500" dirty="0">
                <a:solidFill>
                  <a:srgbClr val="FFFFFF"/>
                </a:solidFill>
                <a:latin typeface="Calibri (MS)"/>
                <a:ea typeface="Calibri (MS)"/>
                <a:cs typeface="Calibri (MS)"/>
                <a:sym typeface="Calibri (MS)"/>
              </a:rPr>
              <a:t>.</a:t>
            </a:r>
          </a:p>
          <a:p>
            <a:pPr marL="452438" lvl="1" indent="-226219" algn="just">
              <a:lnSpc>
                <a:spcPts val="2750"/>
              </a:lnSpc>
            </a:pPr>
            <a:r>
              <a:rPr lang="en-US" sz="2500" dirty="0">
                <a:solidFill>
                  <a:srgbClr val="FFFFFF"/>
                </a:solidFill>
                <a:latin typeface="Calibri (MS)"/>
                <a:ea typeface="Calibri (MS)"/>
                <a:cs typeface="Calibri (MS)"/>
                <a:sym typeface="Calibri (MS)"/>
              </a:rPr>
              <a:t>	Ce </a:t>
            </a:r>
            <a:r>
              <a:rPr lang="en-US" sz="2500" dirty="0" err="1">
                <a:solidFill>
                  <a:srgbClr val="FFFFFF"/>
                </a:solidFill>
                <a:latin typeface="Calibri (MS)"/>
                <a:ea typeface="Calibri (MS)"/>
                <a:cs typeface="Calibri (MS)"/>
                <a:sym typeface="Calibri (MS)"/>
              </a:rPr>
              <a:t>scénario</a:t>
            </a:r>
            <a:r>
              <a:rPr lang="en-US" sz="2500" dirty="0">
                <a:solidFill>
                  <a:srgbClr val="FFFFFF"/>
                </a:solidFill>
                <a:latin typeface="Calibri (MS)"/>
                <a:ea typeface="Calibri (MS)"/>
                <a:cs typeface="Calibri (MS)"/>
                <a:sym typeface="Calibri (MS)"/>
              </a:rPr>
              <a:t> </a:t>
            </a:r>
            <a:r>
              <a:rPr lang="en-US" sz="2500" dirty="0" err="1">
                <a:solidFill>
                  <a:srgbClr val="FFFFFF"/>
                </a:solidFill>
                <a:latin typeface="Calibri (MS)"/>
                <a:ea typeface="Calibri (MS)"/>
                <a:cs typeface="Calibri (MS)"/>
                <a:sym typeface="Calibri (MS)"/>
              </a:rPr>
              <a:t>est</a:t>
            </a:r>
            <a:r>
              <a:rPr lang="en-US" sz="2500" dirty="0">
                <a:solidFill>
                  <a:srgbClr val="FFFFFF"/>
                </a:solidFill>
                <a:latin typeface="Calibri (MS)"/>
                <a:ea typeface="Calibri (MS)"/>
                <a:cs typeface="Calibri (MS)"/>
                <a:sym typeface="Calibri (MS)"/>
              </a:rPr>
              <a:t> déjà </a:t>
            </a:r>
            <a:r>
              <a:rPr lang="en-US" sz="2500" dirty="0" err="1">
                <a:solidFill>
                  <a:srgbClr val="FFFFFF"/>
                </a:solidFill>
                <a:latin typeface="Calibri (MS)"/>
                <a:ea typeface="Calibri (MS)"/>
                <a:cs typeface="Calibri (MS)"/>
                <a:sym typeface="Calibri (MS)"/>
              </a:rPr>
              <a:t>considéré</a:t>
            </a:r>
            <a:r>
              <a:rPr lang="en-US" sz="2500" dirty="0">
                <a:solidFill>
                  <a:srgbClr val="FFFFFF"/>
                </a:solidFill>
                <a:latin typeface="Calibri (MS)"/>
                <a:ea typeface="Calibri (MS)"/>
                <a:cs typeface="Calibri (MS)"/>
                <a:sym typeface="Calibri (MS)"/>
              </a:rPr>
              <a:t> dans la </a:t>
            </a:r>
            <a:r>
              <a:rPr lang="en-US" sz="2500" dirty="0" err="1">
                <a:solidFill>
                  <a:srgbClr val="FFFFFF"/>
                </a:solidFill>
                <a:latin typeface="Calibri (MS)"/>
                <a:ea typeface="Calibri (MS)"/>
                <a:cs typeface="Calibri (MS)"/>
                <a:sym typeface="Calibri (MS)"/>
              </a:rPr>
              <a:t>plupart</a:t>
            </a:r>
            <a:r>
              <a:rPr lang="en-US" sz="2500" dirty="0">
                <a:solidFill>
                  <a:srgbClr val="FFFFFF"/>
                </a:solidFill>
                <a:latin typeface="Calibri (MS)"/>
                <a:ea typeface="Calibri (MS)"/>
                <a:cs typeface="Calibri (MS)"/>
                <a:sym typeface="Calibri (MS)"/>
              </a:rPr>
              <a:t> des études </a:t>
            </a:r>
            <a:r>
              <a:rPr lang="en-US" sz="2500" dirty="0" err="1">
                <a:solidFill>
                  <a:srgbClr val="FFFFFF"/>
                </a:solidFill>
                <a:latin typeface="Calibri (MS)"/>
                <a:ea typeface="Calibri (MS)"/>
                <a:cs typeface="Calibri (MS)"/>
                <a:sym typeface="Calibri (MS)"/>
              </a:rPr>
              <a:t>comme</a:t>
            </a:r>
            <a:r>
              <a:rPr lang="en-US" sz="2500" dirty="0">
                <a:solidFill>
                  <a:srgbClr val="FFFFFF"/>
                </a:solidFill>
                <a:latin typeface="Calibri (MS)"/>
                <a:ea typeface="Calibri (MS)"/>
                <a:cs typeface="Calibri (MS)"/>
                <a:sym typeface="Calibri (MS)"/>
              </a:rPr>
              <a:t> non </a:t>
            </a:r>
            <a:r>
              <a:rPr lang="en-US" sz="2500" dirty="0" err="1">
                <a:solidFill>
                  <a:srgbClr val="FFFFFF"/>
                </a:solidFill>
                <a:latin typeface="Calibri (MS)"/>
                <a:ea typeface="Calibri (MS)"/>
                <a:cs typeface="Calibri (MS)"/>
                <a:sym typeface="Calibri (MS)"/>
              </a:rPr>
              <a:t>représentatif</a:t>
            </a:r>
            <a:r>
              <a:rPr lang="en-US" sz="2500" dirty="0">
                <a:solidFill>
                  <a:srgbClr val="FFFFFF"/>
                </a:solidFill>
                <a:latin typeface="Calibri (MS)"/>
                <a:ea typeface="Calibri (MS)"/>
                <a:cs typeface="Calibri (MS)"/>
                <a:sym typeface="Calibri (MS)"/>
              </a:rPr>
              <a:t> de la </a:t>
            </a:r>
            <a:r>
              <a:rPr lang="en-US" sz="2500" dirty="0" err="1">
                <a:solidFill>
                  <a:srgbClr val="FFFFFF"/>
                </a:solidFill>
                <a:latin typeface="Calibri (MS)"/>
                <a:ea typeface="Calibri (MS)"/>
                <a:cs typeface="Calibri (MS)"/>
                <a:sym typeface="Calibri (MS)"/>
              </a:rPr>
              <a:t>réalité</a:t>
            </a:r>
            <a:r>
              <a:rPr lang="en-US" sz="2500" dirty="0">
                <a:solidFill>
                  <a:srgbClr val="FFFFFF"/>
                </a:solidFill>
                <a:latin typeface="Calibri (MS)"/>
                <a:ea typeface="Calibri (MS)"/>
                <a:cs typeface="Calibri (MS)"/>
                <a:sym typeface="Calibri (MS)"/>
              </a:rPr>
              <a:t> et des directions </a:t>
            </a:r>
            <a:r>
              <a:rPr lang="en-US" sz="2500" dirty="0" err="1">
                <a:solidFill>
                  <a:srgbClr val="FFFFFF"/>
                </a:solidFill>
                <a:latin typeface="Calibri (MS)"/>
                <a:ea typeface="Calibri (MS)"/>
                <a:cs typeface="Calibri (MS)"/>
                <a:sym typeface="Calibri (MS)"/>
              </a:rPr>
              <a:t>climatiques</a:t>
            </a:r>
            <a:r>
              <a:rPr lang="en-US" sz="2500" dirty="0">
                <a:solidFill>
                  <a:srgbClr val="FFFFFF"/>
                </a:solidFill>
                <a:latin typeface="Calibri (MS)"/>
                <a:ea typeface="Calibri (MS)"/>
                <a:cs typeface="Calibri (MS)"/>
                <a:sym typeface="Calibri (MS)"/>
              </a:rPr>
              <a:t> </a:t>
            </a:r>
            <a:r>
              <a:rPr lang="en-US" sz="2500" dirty="0" err="1">
                <a:solidFill>
                  <a:srgbClr val="FFFFFF"/>
                </a:solidFill>
                <a:latin typeface="Calibri (MS)"/>
                <a:ea typeface="Calibri (MS)"/>
                <a:cs typeface="Calibri (MS)"/>
                <a:sym typeface="Calibri (MS)"/>
              </a:rPr>
              <a:t>observées</a:t>
            </a:r>
            <a:r>
              <a:rPr lang="en-US" sz="2500" dirty="0">
                <a:solidFill>
                  <a:srgbClr val="FFFFFF"/>
                </a:solidFill>
                <a:latin typeface="Calibri (MS)"/>
                <a:ea typeface="Calibri (MS)"/>
                <a:cs typeface="Calibri (MS)"/>
                <a:sym typeface="Calibri (MS)"/>
              </a:rPr>
              <a:t>. </a:t>
            </a:r>
          </a:p>
          <a:p>
            <a:pPr marL="452438" lvl="1" indent="-226219" algn="just">
              <a:lnSpc>
                <a:spcPts val="2750"/>
              </a:lnSpc>
            </a:pPr>
            <a:endParaRPr lang="en-US" sz="2500" dirty="0">
              <a:solidFill>
                <a:srgbClr val="FFFFFF"/>
              </a:solidFill>
              <a:latin typeface="Calibri (MS)"/>
              <a:ea typeface="Calibri (MS)"/>
              <a:cs typeface="Calibri (MS)"/>
              <a:sym typeface="Calibri (MS)"/>
            </a:endParaRPr>
          </a:p>
          <a:p>
            <a:pPr marL="452438" lvl="1" indent="-226219" algn="just">
              <a:lnSpc>
                <a:spcPts val="2750"/>
              </a:lnSpc>
              <a:buFont typeface="Arial"/>
              <a:buChar char="•"/>
            </a:pPr>
            <a:r>
              <a:rPr lang="en-US" sz="2500" dirty="0">
                <a:solidFill>
                  <a:srgbClr val="FFFFFF"/>
                </a:solidFill>
                <a:latin typeface="Calibri (MS)"/>
                <a:ea typeface="Calibri (MS)"/>
                <a:cs typeface="Calibri (MS)"/>
                <a:sym typeface="Calibri (MS)"/>
              </a:rPr>
              <a:t>RCP 4.5 (</a:t>
            </a:r>
            <a:r>
              <a:rPr lang="en-US" sz="2500" dirty="0" err="1">
                <a:solidFill>
                  <a:srgbClr val="FFFFFF"/>
                </a:solidFill>
                <a:latin typeface="Calibri (MS)"/>
                <a:ea typeface="Calibri (MS)"/>
                <a:cs typeface="Calibri (MS)"/>
                <a:sym typeface="Calibri (MS)"/>
              </a:rPr>
              <a:t>médian</a:t>
            </a:r>
            <a:r>
              <a:rPr lang="en-US" sz="2500" dirty="0">
                <a:solidFill>
                  <a:srgbClr val="FFFFFF"/>
                </a:solidFill>
                <a:latin typeface="Calibri (MS)"/>
                <a:ea typeface="Calibri (MS)"/>
                <a:cs typeface="Calibri (MS)"/>
                <a:sym typeface="Calibri (MS)"/>
              </a:rPr>
              <a:t>) : </a:t>
            </a:r>
            <a:r>
              <a:rPr lang="en-US" sz="2500" dirty="0" err="1">
                <a:solidFill>
                  <a:srgbClr val="FFFFFF"/>
                </a:solidFill>
                <a:latin typeface="Calibri (MS)"/>
                <a:ea typeface="Calibri (MS)"/>
                <a:cs typeface="Calibri (MS)"/>
                <a:sym typeface="Calibri (MS)"/>
              </a:rPr>
              <a:t>Atténuation</a:t>
            </a:r>
            <a:r>
              <a:rPr lang="en-US" sz="2500" dirty="0">
                <a:solidFill>
                  <a:srgbClr val="FFFFFF"/>
                </a:solidFill>
                <a:latin typeface="Calibri (MS)"/>
                <a:ea typeface="Calibri (MS)"/>
                <a:cs typeface="Calibri (MS)"/>
                <a:sym typeface="Calibri (MS)"/>
              </a:rPr>
              <a:t> </a:t>
            </a:r>
            <a:r>
              <a:rPr lang="en-US" sz="2500" dirty="0" err="1">
                <a:solidFill>
                  <a:srgbClr val="FFFFFF"/>
                </a:solidFill>
                <a:latin typeface="Calibri (MS)"/>
                <a:ea typeface="Calibri (MS)"/>
                <a:cs typeface="Calibri (MS)"/>
                <a:sym typeface="Calibri (MS)"/>
              </a:rPr>
              <a:t>limitée</a:t>
            </a:r>
            <a:r>
              <a:rPr lang="en-US" sz="2500" dirty="0">
                <a:solidFill>
                  <a:srgbClr val="FFFFFF"/>
                </a:solidFill>
                <a:latin typeface="Calibri (MS)"/>
                <a:ea typeface="Calibri (MS)"/>
                <a:cs typeface="Calibri (MS)"/>
                <a:sym typeface="Calibri (MS)"/>
              </a:rPr>
              <a:t> des </a:t>
            </a:r>
            <a:r>
              <a:rPr lang="en-US" sz="2500" dirty="0" err="1">
                <a:solidFill>
                  <a:srgbClr val="FFFFFF"/>
                </a:solidFill>
                <a:latin typeface="Calibri (MS)"/>
                <a:ea typeface="Calibri (MS)"/>
                <a:cs typeface="Calibri (MS)"/>
                <a:sym typeface="Calibri (MS)"/>
              </a:rPr>
              <a:t>changements</a:t>
            </a:r>
            <a:r>
              <a:rPr lang="en-US" sz="2500" dirty="0">
                <a:solidFill>
                  <a:srgbClr val="FFFFFF"/>
                </a:solidFill>
                <a:latin typeface="Calibri (MS)"/>
                <a:ea typeface="Calibri (MS)"/>
                <a:cs typeface="Calibri (MS)"/>
                <a:sym typeface="Calibri (MS)"/>
              </a:rPr>
              <a:t> </a:t>
            </a:r>
            <a:r>
              <a:rPr lang="en-US" sz="2500" dirty="0" err="1">
                <a:solidFill>
                  <a:srgbClr val="FFFFFF"/>
                </a:solidFill>
                <a:latin typeface="Calibri (MS)"/>
                <a:ea typeface="Calibri (MS)"/>
                <a:cs typeface="Calibri (MS)"/>
                <a:sym typeface="Calibri (MS)"/>
              </a:rPr>
              <a:t>climatiques</a:t>
            </a:r>
            <a:r>
              <a:rPr lang="en-US" sz="2500" dirty="0">
                <a:solidFill>
                  <a:srgbClr val="FFFFFF"/>
                </a:solidFill>
                <a:latin typeface="Calibri (MS)"/>
                <a:ea typeface="Calibri (MS)"/>
                <a:cs typeface="Calibri (MS)"/>
                <a:sym typeface="Calibri (MS)"/>
              </a:rPr>
              <a:t>. </a:t>
            </a:r>
          </a:p>
          <a:p>
            <a:pPr marL="452438" lvl="1" indent="-226219" algn="just">
              <a:lnSpc>
                <a:spcPts val="2750"/>
              </a:lnSpc>
            </a:pPr>
            <a:r>
              <a:rPr lang="en-US" sz="2500" dirty="0">
                <a:solidFill>
                  <a:srgbClr val="FFFFFF"/>
                </a:solidFill>
                <a:latin typeface="Calibri (MS)"/>
                <a:ea typeface="Calibri (MS)"/>
                <a:cs typeface="Calibri (MS)"/>
                <a:sym typeface="Calibri (MS)"/>
              </a:rPr>
              <a:t>	Ce </a:t>
            </a:r>
            <a:r>
              <a:rPr lang="en-US" sz="2500" dirty="0" err="1">
                <a:solidFill>
                  <a:srgbClr val="FFFFFF"/>
                </a:solidFill>
                <a:latin typeface="Calibri (MS)"/>
                <a:ea typeface="Calibri (MS)"/>
                <a:cs typeface="Calibri (MS)"/>
                <a:sym typeface="Calibri (MS)"/>
              </a:rPr>
              <a:t>scénario</a:t>
            </a:r>
            <a:r>
              <a:rPr lang="en-US" sz="2500" dirty="0">
                <a:solidFill>
                  <a:srgbClr val="FFFFFF"/>
                </a:solidFill>
                <a:latin typeface="Calibri (MS)"/>
                <a:ea typeface="Calibri (MS)"/>
                <a:cs typeface="Calibri (MS)"/>
                <a:sym typeface="Calibri (MS)"/>
              </a:rPr>
              <a:t> suppose que des </a:t>
            </a:r>
            <a:r>
              <a:rPr lang="en-US" sz="2500" dirty="0" err="1">
                <a:solidFill>
                  <a:srgbClr val="FFFFFF"/>
                </a:solidFill>
                <a:latin typeface="Calibri (MS)"/>
                <a:ea typeface="Calibri (MS)"/>
                <a:cs typeface="Calibri (MS)"/>
                <a:sym typeface="Calibri (MS)"/>
              </a:rPr>
              <a:t>mesures</a:t>
            </a:r>
            <a:r>
              <a:rPr lang="en-US" sz="2500" dirty="0">
                <a:solidFill>
                  <a:srgbClr val="FFFFFF"/>
                </a:solidFill>
                <a:latin typeface="Calibri (MS)"/>
                <a:ea typeface="Calibri (MS)"/>
                <a:cs typeface="Calibri (MS)"/>
                <a:sym typeface="Calibri (MS)"/>
              </a:rPr>
              <a:t> </a:t>
            </a:r>
            <a:r>
              <a:rPr lang="en-US" sz="2500" dirty="0" err="1">
                <a:solidFill>
                  <a:srgbClr val="FFFFFF"/>
                </a:solidFill>
                <a:latin typeface="Calibri (MS)"/>
                <a:ea typeface="Calibri (MS)"/>
                <a:cs typeface="Calibri (MS)"/>
                <a:sym typeface="Calibri (MS)"/>
              </a:rPr>
              <a:t>modérées</a:t>
            </a:r>
            <a:r>
              <a:rPr lang="en-US" sz="2500" dirty="0">
                <a:solidFill>
                  <a:srgbClr val="FFFFFF"/>
                </a:solidFill>
                <a:latin typeface="Calibri (MS)"/>
                <a:ea typeface="Calibri (MS)"/>
                <a:cs typeface="Calibri (MS)"/>
                <a:sym typeface="Calibri (MS)"/>
              </a:rPr>
              <a:t> </a:t>
            </a:r>
            <a:r>
              <a:rPr lang="en-US" sz="2500" dirty="0" err="1">
                <a:solidFill>
                  <a:srgbClr val="FFFFFF"/>
                </a:solidFill>
                <a:latin typeface="Calibri (MS)"/>
                <a:ea typeface="Calibri (MS)"/>
                <a:cs typeface="Calibri (MS)"/>
                <a:sym typeface="Calibri (MS)"/>
              </a:rPr>
              <a:t>sont</a:t>
            </a:r>
            <a:r>
              <a:rPr lang="en-US" sz="2500" dirty="0">
                <a:solidFill>
                  <a:srgbClr val="FFFFFF"/>
                </a:solidFill>
                <a:latin typeface="Calibri (MS)"/>
                <a:ea typeface="Calibri (MS)"/>
                <a:cs typeface="Calibri (MS)"/>
                <a:sym typeface="Calibri (MS)"/>
              </a:rPr>
              <a:t>  </a:t>
            </a:r>
            <a:r>
              <a:rPr lang="en-US" sz="2500" dirty="0" err="1">
                <a:solidFill>
                  <a:srgbClr val="FFFFFF"/>
                </a:solidFill>
                <a:latin typeface="Calibri (MS)"/>
                <a:ea typeface="Calibri (MS)"/>
                <a:cs typeface="Calibri (MS)"/>
                <a:sym typeface="Calibri (MS)"/>
              </a:rPr>
              <a:t>prises</a:t>
            </a:r>
            <a:r>
              <a:rPr lang="en-US" sz="2500" dirty="0">
                <a:solidFill>
                  <a:srgbClr val="FFFFFF"/>
                </a:solidFill>
                <a:latin typeface="Calibri (MS)"/>
                <a:ea typeface="Calibri (MS)"/>
                <a:cs typeface="Calibri (MS)"/>
                <a:sym typeface="Calibri (MS)"/>
              </a:rPr>
              <a:t>  pour  </a:t>
            </a:r>
            <a:r>
              <a:rPr lang="en-US" sz="2500" dirty="0" err="1">
                <a:solidFill>
                  <a:srgbClr val="FFFFFF"/>
                </a:solidFill>
                <a:latin typeface="Calibri (MS)"/>
                <a:ea typeface="Calibri (MS)"/>
                <a:cs typeface="Calibri (MS)"/>
                <a:sym typeface="Calibri (MS)"/>
              </a:rPr>
              <a:t>réduire</a:t>
            </a:r>
            <a:r>
              <a:rPr lang="en-US" sz="2500" dirty="0">
                <a:solidFill>
                  <a:srgbClr val="FFFFFF"/>
                </a:solidFill>
                <a:latin typeface="Calibri (MS)"/>
                <a:ea typeface="Calibri (MS)"/>
                <a:cs typeface="Calibri (MS)"/>
                <a:sym typeface="Calibri (MS)"/>
              </a:rPr>
              <a:t>  les  </a:t>
            </a:r>
            <a:r>
              <a:rPr lang="en-US" sz="2500" dirty="0" err="1">
                <a:solidFill>
                  <a:srgbClr val="FFFFFF"/>
                </a:solidFill>
                <a:latin typeface="Calibri (MS)"/>
                <a:ea typeface="Calibri (MS)"/>
                <a:cs typeface="Calibri (MS)"/>
                <a:sym typeface="Calibri (MS)"/>
              </a:rPr>
              <a:t>émissions</a:t>
            </a:r>
            <a:r>
              <a:rPr lang="en-US" sz="2500" dirty="0">
                <a:solidFill>
                  <a:srgbClr val="FFFFFF"/>
                </a:solidFill>
                <a:latin typeface="Calibri (MS)"/>
                <a:ea typeface="Calibri (MS)"/>
                <a:cs typeface="Calibri (MS)"/>
                <a:sym typeface="Calibri (MS)"/>
              </a:rPr>
              <a:t>  de  </a:t>
            </a:r>
            <a:r>
              <a:rPr lang="en-US" sz="2500" dirty="0" err="1">
                <a:solidFill>
                  <a:srgbClr val="FFFFFF"/>
                </a:solidFill>
                <a:latin typeface="Calibri (MS)"/>
                <a:ea typeface="Calibri (MS)"/>
                <a:cs typeface="Calibri (MS)"/>
                <a:sym typeface="Calibri (MS)"/>
              </a:rPr>
              <a:t>gaz</a:t>
            </a:r>
            <a:r>
              <a:rPr lang="en-US" sz="2500" dirty="0">
                <a:solidFill>
                  <a:srgbClr val="FFFFFF"/>
                </a:solidFill>
                <a:latin typeface="Calibri (MS)"/>
                <a:ea typeface="Calibri (MS)"/>
                <a:cs typeface="Calibri (MS)"/>
                <a:sym typeface="Calibri (MS)"/>
              </a:rPr>
              <a:t>  à  </a:t>
            </a:r>
            <a:r>
              <a:rPr lang="en-US" sz="2500" dirty="0" err="1">
                <a:solidFill>
                  <a:srgbClr val="FFFFFF"/>
                </a:solidFill>
                <a:latin typeface="Calibri (MS)"/>
                <a:ea typeface="Calibri (MS)"/>
                <a:cs typeface="Calibri (MS)"/>
                <a:sym typeface="Calibri (MS)"/>
              </a:rPr>
              <a:t>effet</a:t>
            </a:r>
            <a:r>
              <a:rPr lang="en-US" sz="2500" dirty="0">
                <a:solidFill>
                  <a:srgbClr val="FFFFFF"/>
                </a:solidFill>
                <a:latin typeface="Calibri (MS)"/>
                <a:ea typeface="Calibri (MS)"/>
                <a:cs typeface="Calibri (MS)"/>
                <a:sym typeface="Calibri (MS)"/>
              </a:rPr>
              <a:t>  de  serre,  </a:t>
            </a:r>
            <a:r>
              <a:rPr lang="en-US" sz="2500" dirty="0" err="1">
                <a:solidFill>
                  <a:srgbClr val="FFFFFF"/>
                </a:solidFill>
                <a:latin typeface="Calibri (MS)"/>
                <a:ea typeface="Calibri (MS)"/>
                <a:cs typeface="Calibri (MS)"/>
                <a:sym typeface="Calibri (MS)"/>
              </a:rPr>
              <a:t>ce</a:t>
            </a:r>
            <a:r>
              <a:rPr lang="en-US" sz="2500" dirty="0">
                <a:solidFill>
                  <a:srgbClr val="FFFFFF"/>
                </a:solidFill>
                <a:latin typeface="Calibri (MS)"/>
                <a:ea typeface="Calibri (MS)"/>
                <a:cs typeface="Calibri (MS)"/>
                <a:sym typeface="Calibri (MS)"/>
              </a:rPr>
              <a:t>  qui  conduit  à  </a:t>
            </a:r>
            <a:r>
              <a:rPr lang="en-US" sz="2500" dirty="0" err="1">
                <a:solidFill>
                  <a:srgbClr val="FFFFFF"/>
                </a:solidFill>
                <a:latin typeface="Calibri (MS)"/>
                <a:ea typeface="Calibri (MS)"/>
                <a:cs typeface="Calibri (MS)"/>
                <a:sym typeface="Calibri (MS)"/>
              </a:rPr>
              <a:t>une</a:t>
            </a:r>
            <a:r>
              <a:rPr lang="en-US" sz="2500" dirty="0">
                <a:solidFill>
                  <a:srgbClr val="FFFFFF"/>
                </a:solidFill>
                <a:latin typeface="Calibri (MS)"/>
                <a:ea typeface="Calibri (MS)"/>
                <a:cs typeface="Calibri (MS)"/>
                <a:sym typeface="Calibri (MS)"/>
              </a:rPr>
              <a:t>  </a:t>
            </a:r>
            <a:r>
              <a:rPr lang="en-US" sz="2500" dirty="0" err="1">
                <a:solidFill>
                  <a:srgbClr val="FFFFFF"/>
                </a:solidFill>
                <a:latin typeface="Calibri (MS)"/>
                <a:ea typeface="Calibri (MS)"/>
                <a:cs typeface="Calibri (MS)"/>
                <a:sym typeface="Calibri (MS)"/>
              </a:rPr>
              <a:t>stabilisation</a:t>
            </a:r>
            <a:r>
              <a:rPr lang="en-US" sz="2500" dirty="0">
                <a:solidFill>
                  <a:srgbClr val="FFFFFF"/>
                </a:solidFill>
                <a:latin typeface="Calibri (MS)"/>
                <a:ea typeface="Calibri (MS)"/>
                <a:cs typeface="Calibri (MS)"/>
                <a:sym typeface="Calibri (MS)"/>
              </a:rPr>
              <a:t>  des concentrations de CO₂ dans </a:t>
            </a:r>
            <a:r>
              <a:rPr lang="en-US" sz="2500" dirty="0" err="1">
                <a:solidFill>
                  <a:srgbClr val="FFFFFF"/>
                </a:solidFill>
                <a:latin typeface="Calibri (MS)"/>
                <a:ea typeface="Calibri (MS)"/>
                <a:cs typeface="Calibri (MS)"/>
                <a:sym typeface="Calibri (MS)"/>
              </a:rPr>
              <a:t>l'atmosphère</a:t>
            </a:r>
            <a:r>
              <a:rPr lang="en-US" sz="2500" dirty="0">
                <a:solidFill>
                  <a:srgbClr val="FFFFFF"/>
                </a:solidFill>
                <a:latin typeface="Calibri (MS)"/>
                <a:ea typeface="Calibri (MS)"/>
                <a:cs typeface="Calibri (MS)"/>
                <a:sym typeface="Calibri (MS)"/>
              </a:rPr>
              <a:t> </a:t>
            </a:r>
            <a:r>
              <a:rPr lang="en-US" sz="2500" dirty="0" err="1">
                <a:solidFill>
                  <a:srgbClr val="FFFFFF"/>
                </a:solidFill>
                <a:latin typeface="Calibri (MS)"/>
                <a:ea typeface="Calibri (MS)"/>
                <a:cs typeface="Calibri (MS)"/>
                <a:sym typeface="Calibri (MS)"/>
              </a:rPr>
              <a:t>d'ici</a:t>
            </a:r>
            <a:r>
              <a:rPr lang="en-US" sz="2500" dirty="0">
                <a:solidFill>
                  <a:srgbClr val="FFFFFF"/>
                </a:solidFill>
                <a:latin typeface="Calibri (MS)"/>
                <a:ea typeface="Calibri (MS)"/>
                <a:cs typeface="Calibri (MS)"/>
                <a:sym typeface="Calibri (MS)"/>
              </a:rPr>
              <a:t> la fin du siècle.</a:t>
            </a:r>
          </a:p>
          <a:p>
            <a:pPr marL="452438" lvl="1" indent="-226219" algn="just">
              <a:lnSpc>
                <a:spcPts val="2750"/>
              </a:lnSpc>
            </a:pPr>
            <a:endParaRPr lang="en-US" sz="2500" dirty="0">
              <a:solidFill>
                <a:srgbClr val="FFFFFF"/>
              </a:solidFill>
              <a:latin typeface="Calibri (MS)"/>
              <a:ea typeface="Calibri (MS)"/>
              <a:cs typeface="Calibri (MS)"/>
              <a:sym typeface="Calibri (MS)"/>
            </a:endParaRPr>
          </a:p>
          <a:p>
            <a:pPr marL="452438" lvl="1" indent="-226219" algn="just">
              <a:lnSpc>
                <a:spcPts val="2750"/>
              </a:lnSpc>
              <a:buFont typeface="Arial"/>
              <a:buChar char="•"/>
            </a:pPr>
            <a:r>
              <a:rPr lang="en-US" sz="2500" dirty="0">
                <a:solidFill>
                  <a:srgbClr val="FFFFFF"/>
                </a:solidFill>
                <a:latin typeface="Calibri (MS)"/>
                <a:ea typeface="Calibri (MS)"/>
                <a:cs typeface="Calibri (MS)"/>
                <a:sym typeface="Calibri (MS)"/>
              </a:rPr>
              <a:t>RCP 8.5 (</a:t>
            </a:r>
            <a:r>
              <a:rPr lang="en-US" sz="2500" dirty="0" err="1">
                <a:solidFill>
                  <a:srgbClr val="FFFFFF"/>
                </a:solidFill>
                <a:latin typeface="Calibri (MS)"/>
                <a:ea typeface="Calibri (MS)"/>
                <a:cs typeface="Calibri (MS)"/>
                <a:sym typeface="Calibri (MS)"/>
              </a:rPr>
              <a:t>pessimiste</a:t>
            </a:r>
            <a:r>
              <a:rPr lang="en-US" sz="2500" dirty="0">
                <a:solidFill>
                  <a:srgbClr val="FFFFFF"/>
                </a:solidFill>
                <a:latin typeface="Calibri (MS)"/>
                <a:ea typeface="Calibri (MS)"/>
                <a:cs typeface="Calibri (MS)"/>
                <a:sym typeface="Calibri (MS)"/>
              </a:rPr>
              <a:t>) : Pas </a:t>
            </a:r>
            <a:r>
              <a:rPr lang="en-US" sz="2500" dirty="0" err="1">
                <a:solidFill>
                  <a:srgbClr val="FFFFFF"/>
                </a:solidFill>
                <a:latin typeface="Calibri (MS)"/>
                <a:ea typeface="Calibri (MS)"/>
                <a:cs typeface="Calibri (MS)"/>
                <a:sym typeface="Calibri (MS)"/>
              </a:rPr>
              <a:t>d’atténuation</a:t>
            </a:r>
            <a:r>
              <a:rPr lang="en-US" sz="2500" dirty="0">
                <a:solidFill>
                  <a:srgbClr val="FFFFFF"/>
                </a:solidFill>
                <a:latin typeface="Calibri (MS)"/>
                <a:ea typeface="Calibri (MS)"/>
                <a:cs typeface="Calibri (MS)"/>
                <a:sym typeface="Calibri (MS)"/>
              </a:rPr>
              <a:t> des </a:t>
            </a:r>
            <a:r>
              <a:rPr lang="en-US" sz="2500" dirty="0" err="1">
                <a:solidFill>
                  <a:srgbClr val="FFFFFF"/>
                </a:solidFill>
                <a:latin typeface="Calibri (MS)"/>
                <a:ea typeface="Calibri (MS)"/>
                <a:cs typeface="Calibri (MS)"/>
                <a:sym typeface="Calibri (MS)"/>
              </a:rPr>
              <a:t>changements</a:t>
            </a:r>
            <a:r>
              <a:rPr lang="en-US" sz="2500" dirty="0">
                <a:solidFill>
                  <a:srgbClr val="FFFFFF"/>
                </a:solidFill>
                <a:latin typeface="Calibri (MS)"/>
                <a:ea typeface="Calibri (MS)"/>
                <a:cs typeface="Calibri (MS)"/>
                <a:sym typeface="Calibri (MS)"/>
              </a:rPr>
              <a:t> </a:t>
            </a:r>
            <a:r>
              <a:rPr lang="en-US" sz="2500" dirty="0" err="1">
                <a:solidFill>
                  <a:srgbClr val="FFFFFF"/>
                </a:solidFill>
                <a:latin typeface="Calibri (MS)"/>
                <a:ea typeface="Calibri (MS)"/>
                <a:cs typeface="Calibri (MS)"/>
                <a:sym typeface="Calibri (MS)"/>
              </a:rPr>
              <a:t>climatiques</a:t>
            </a:r>
            <a:r>
              <a:rPr lang="en-US" sz="2500" dirty="0">
                <a:solidFill>
                  <a:srgbClr val="FFFFFF"/>
                </a:solidFill>
                <a:latin typeface="Calibri (MS)"/>
                <a:ea typeface="Calibri (MS)"/>
                <a:cs typeface="Calibri (MS)"/>
                <a:sym typeface="Calibri (MS)"/>
              </a:rPr>
              <a:t>. </a:t>
            </a:r>
          </a:p>
          <a:p>
            <a:pPr marL="452438" lvl="1" indent="-226219" algn="just">
              <a:lnSpc>
                <a:spcPts val="2750"/>
              </a:lnSpc>
            </a:pPr>
            <a:r>
              <a:rPr lang="en-US" sz="2500" dirty="0">
                <a:solidFill>
                  <a:srgbClr val="FFFFFF"/>
                </a:solidFill>
                <a:latin typeface="Calibri (MS)"/>
                <a:ea typeface="Calibri (MS)"/>
                <a:cs typeface="Calibri (MS)"/>
                <a:sym typeface="Calibri (MS)"/>
              </a:rPr>
              <a:t>	Ce </a:t>
            </a:r>
            <a:r>
              <a:rPr lang="en-US" sz="2500" dirty="0" err="1">
                <a:solidFill>
                  <a:srgbClr val="FFFFFF"/>
                </a:solidFill>
                <a:latin typeface="Calibri (MS)"/>
                <a:ea typeface="Calibri (MS)"/>
                <a:cs typeface="Calibri (MS)"/>
                <a:sym typeface="Calibri (MS)"/>
              </a:rPr>
              <a:t>scénario</a:t>
            </a:r>
            <a:r>
              <a:rPr lang="en-US" sz="2500" dirty="0">
                <a:solidFill>
                  <a:srgbClr val="FFFFFF"/>
                </a:solidFill>
                <a:latin typeface="Calibri (MS)"/>
                <a:ea typeface="Calibri (MS)"/>
                <a:cs typeface="Calibri (MS)"/>
                <a:sym typeface="Calibri (MS)"/>
              </a:rPr>
              <a:t> </a:t>
            </a:r>
            <a:r>
              <a:rPr lang="en-US" sz="2500" dirty="0" err="1">
                <a:solidFill>
                  <a:srgbClr val="FFFFFF"/>
                </a:solidFill>
                <a:latin typeface="Calibri (MS)"/>
                <a:ea typeface="Calibri (MS)"/>
                <a:cs typeface="Calibri (MS)"/>
                <a:sym typeface="Calibri (MS)"/>
              </a:rPr>
              <a:t>représente</a:t>
            </a:r>
            <a:r>
              <a:rPr lang="en-US" sz="2500" dirty="0">
                <a:solidFill>
                  <a:srgbClr val="FFFFFF"/>
                </a:solidFill>
                <a:latin typeface="Calibri (MS)"/>
                <a:ea typeface="Calibri (MS)"/>
                <a:cs typeface="Calibri (MS)"/>
                <a:sym typeface="Calibri (MS)"/>
              </a:rPr>
              <a:t> </a:t>
            </a:r>
            <a:r>
              <a:rPr lang="en-US" sz="2500" dirty="0" err="1">
                <a:solidFill>
                  <a:srgbClr val="FFFFFF"/>
                </a:solidFill>
                <a:latin typeface="Calibri (MS)"/>
                <a:ea typeface="Calibri (MS)"/>
                <a:cs typeface="Calibri (MS)"/>
                <a:sym typeface="Calibri (MS)"/>
              </a:rPr>
              <a:t>une</a:t>
            </a:r>
            <a:r>
              <a:rPr lang="en-US" sz="2500" dirty="0">
                <a:solidFill>
                  <a:srgbClr val="FFFFFF"/>
                </a:solidFill>
                <a:latin typeface="Calibri (MS)"/>
                <a:ea typeface="Calibri (MS)"/>
                <a:cs typeface="Calibri (MS)"/>
                <a:sym typeface="Calibri (MS)"/>
              </a:rPr>
              <a:t> </a:t>
            </a:r>
            <a:r>
              <a:rPr lang="en-US" sz="2500" dirty="0" err="1">
                <a:solidFill>
                  <a:srgbClr val="FFFFFF"/>
                </a:solidFill>
                <a:latin typeface="Calibri (MS)"/>
                <a:ea typeface="Calibri (MS)"/>
                <a:cs typeface="Calibri (MS)"/>
                <a:sym typeface="Calibri (MS)"/>
              </a:rPr>
              <a:t>trajectoire</a:t>
            </a:r>
            <a:r>
              <a:rPr lang="en-US" sz="2500" dirty="0">
                <a:solidFill>
                  <a:srgbClr val="FFFFFF"/>
                </a:solidFill>
                <a:latin typeface="Calibri (MS)"/>
                <a:ea typeface="Calibri (MS)"/>
                <a:cs typeface="Calibri (MS)"/>
                <a:sym typeface="Calibri (MS)"/>
              </a:rPr>
              <a:t> </a:t>
            </a:r>
            <a:r>
              <a:rPr lang="en-US" sz="2500" dirty="0" err="1">
                <a:solidFill>
                  <a:srgbClr val="FFFFFF"/>
                </a:solidFill>
                <a:latin typeface="Calibri (MS)"/>
                <a:ea typeface="Calibri (MS)"/>
                <a:cs typeface="Calibri (MS)"/>
                <a:sym typeface="Calibri (MS)"/>
              </a:rPr>
              <a:t>où</a:t>
            </a:r>
            <a:r>
              <a:rPr lang="en-US" sz="2500" dirty="0">
                <a:solidFill>
                  <a:srgbClr val="FFFFFF"/>
                </a:solidFill>
                <a:latin typeface="Calibri (MS)"/>
                <a:ea typeface="Calibri (MS)"/>
                <a:cs typeface="Calibri (MS)"/>
                <a:sym typeface="Calibri (MS)"/>
              </a:rPr>
              <a:t> les </a:t>
            </a:r>
            <a:r>
              <a:rPr lang="en-US" sz="2500" dirty="0" err="1">
                <a:solidFill>
                  <a:srgbClr val="FFFFFF"/>
                </a:solidFill>
                <a:latin typeface="Calibri (MS)"/>
                <a:ea typeface="Calibri (MS)"/>
                <a:cs typeface="Calibri (MS)"/>
                <a:sym typeface="Calibri (MS)"/>
              </a:rPr>
              <a:t>émissions</a:t>
            </a:r>
            <a:r>
              <a:rPr lang="en-US" sz="2500" dirty="0">
                <a:solidFill>
                  <a:srgbClr val="FFFFFF"/>
                </a:solidFill>
                <a:latin typeface="Calibri (MS)"/>
                <a:ea typeface="Calibri (MS)"/>
                <a:cs typeface="Calibri (MS)"/>
                <a:sym typeface="Calibri (MS)"/>
              </a:rPr>
              <a:t> </a:t>
            </a:r>
            <a:r>
              <a:rPr lang="en-US" sz="2500" dirty="0" err="1">
                <a:solidFill>
                  <a:srgbClr val="FFFFFF"/>
                </a:solidFill>
                <a:latin typeface="Calibri (MS)"/>
                <a:ea typeface="Calibri (MS)"/>
                <a:cs typeface="Calibri (MS)"/>
                <a:sym typeface="Calibri (MS)"/>
              </a:rPr>
              <a:t>continuent</a:t>
            </a:r>
            <a:r>
              <a:rPr lang="en-US" sz="2500" dirty="0">
                <a:solidFill>
                  <a:srgbClr val="FFFFFF"/>
                </a:solidFill>
                <a:latin typeface="Calibri (MS)"/>
                <a:ea typeface="Calibri (MS)"/>
                <a:cs typeface="Calibri (MS)"/>
                <a:sym typeface="Calibri (MS)"/>
              </a:rPr>
              <a:t> </a:t>
            </a:r>
            <a:r>
              <a:rPr lang="en-US" sz="2500" dirty="0" err="1">
                <a:solidFill>
                  <a:srgbClr val="FFFFFF"/>
                </a:solidFill>
                <a:latin typeface="Calibri (MS)"/>
                <a:ea typeface="Calibri (MS)"/>
                <a:cs typeface="Calibri (MS)"/>
                <a:sym typeface="Calibri (MS)"/>
              </a:rPr>
              <a:t>d'augmenter</a:t>
            </a:r>
            <a:r>
              <a:rPr lang="en-US" sz="2500" dirty="0">
                <a:solidFill>
                  <a:srgbClr val="FFFFFF"/>
                </a:solidFill>
                <a:latin typeface="Calibri (MS)"/>
                <a:ea typeface="Calibri (MS)"/>
                <a:cs typeface="Calibri (MS)"/>
                <a:sym typeface="Calibri (MS)"/>
              </a:rPr>
              <a:t> sans </a:t>
            </a:r>
            <a:r>
              <a:rPr lang="en-US" sz="2500" dirty="0" err="1">
                <a:solidFill>
                  <a:srgbClr val="FFFFFF"/>
                </a:solidFill>
                <a:latin typeface="Calibri (MS)"/>
                <a:ea typeface="Calibri (MS)"/>
                <a:cs typeface="Calibri (MS)"/>
                <a:sym typeface="Calibri (MS)"/>
              </a:rPr>
              <a:t>aucune</a:t>
            </a:r>
            <a:r>
              <a:rPr lang="en-US" sz="2500" dirty="0">
                <a:solidFill>
                  <a:srgbClr val="FFFFFF"/>
                </a:solidFill>
                <a:latin typeface="Calibri (MS)"/>
                <a:ea typeface="Calibri (MS)"/>
                <a:cs typeface="Calibri (MS)"/>
                <a:sym typeface="Calibri (MS)"/>
              </a:rPr>
              <a:t> politique de </a:t>
            </a:r>
            <a:r>
              <a:rPr lang="en-US" sz="2500" dirty="0" err="1">
                <a:solidFill>
                  <a:srgbClr val="FFFFFF"/>
                </a:solidFill>
                <a:latin typeface="Calibri (MS)"/>
                <a:ea typeface="Calibri (MS)"/>
                <a:cs typeface="Calibri (MS)"/>
                <a:sym typeface="Calibri (MS)"/>
              </a:rPr>
              <a:t>réduction</a:t>
            </a:r>
            <a:r>
              <a:rPr lang="en-US" sz="2500" dirty="0">
                <a:solidFill>
                  <a:srgbClr val="FFFFFF"/>
                </a:solidFill>
                <a:latin typeface="Calibri (MS)"/>
                <a:ea typeface="Calibri (MS)"/>
                <a:cs typeface="Calibri (MS)"/>
                <a:sym typeface="Calibri (MS)"/>
              </a:rPr>
              <a:t>, </a:t>
            </a:r>
            <a:r>
              <a:rPr lang="en-US" sz="2500" dirty="0" err="1">
                <a:solidFill>
                  <a:srgbClr val="FFFFFF"/>
                </a:solidFill>
                <a:latin typeface="Calibri (MS)"/>
                <a:ea typeface="Calibri (MS)"/>
                <a:cs typeface="Calibri (MS)"/>
                <a:sym typeface="Calibri (MS)"/>
              </a:rPr>
              <a:t>entraînant</a:t>
            </a:r>
            <a:r>
              <a:rPr lang="en-US" sz="2500" dirty="0">
                <a:solidFill>
                  <a:srgbClr val="FFFFFF"/>
                </a:solidFill>
                <a:latin typeface="Calibri (MS)"/>
                <a:ea typeface="Calibri (MS)"/>
                <a:cs typeface="Calibri (MS)"/>
                <a:sym typeface="Calibri (MS)"/>
              </a:rPr>
              <a:t> des concentrations de CO₂ très </a:t>
            </a:r>
            <a:r>
              <a:rPr lang="en-US" sz="2500" dirty="0" err="1">
                <a:solidFill>
                  <a:srgbClr val="FFFFFF"/>
                </a:solidFill>
                <a:latin typeface="Calibri (MS)"/>
                <a:ea typeface="Calibri (MS)"/>
                <a:cs typeface="Calibri (MS)"/>
                <a:sym typeface="Calibri (MS)"/>
              </a:rPr>
              <a:t>élevées</a:t>
            </a:r>
            <a:r>
              <a:rPr lang="en-US" sz="2500" dirty="0">
                <a:solidFill>
                  <a:srgbClr val="FFFFFF"/>
                </a:solidFill>
                <a:latin typeface="Calibri (MS)"/>
                <a:ea typeface="Calibri (MS)"/>
                <a:cs typeface="Calibri (MS)"/>
                <a:sym typeface="Calibri (MS)"/>
              </a:rPr>
              <a:t> et des impacts </a:t>
            </a:r>
            <a:r>
              <a:rPr lang="en-US" sz="2500" dirty="0" err="1">
                <a:solidFill>
                  <a:srgbClr val="FFFFFF"/>
                </a:solidFill>
                <a:latin typeface="Calibri (MS)"/>
                <a:ea typeface="Calibri (MS)"/>
                <a:cs typeface="Calibri (MS)"/>
                <a:sym typeface="Calibri (MS)"/>
              </a:rPr>
              <a:t>climatiques</a:t>
            </a:r>
            <a:r>
              <a:rPr lang="en-US" sz="2500" dirty="0">
                <a:solidFill>
                  <a:srgbClr val="FFFFFF"/>
                </a:solidFill>
                <a:latin typeface="Calibri (MS)"/>
                <a:ea typeface="Calibri (MS)"/>
                <a:cs typeface="Calibri (MS)"/>
                <a:sym typeface="Calibri (MS)"/>
              </a:rPr>
              <a:t> </a:t>
            </a:r>
            <a:r>
              <a:rPr lang="en-US" sz="2500" dirty="0" err="1">
                <a:solidFill>
                  <a:srgbClr val="FFFFFF"/>
                </a:solidFill>
                <a:latin typeface="Calibri (MS)"/>
                <a:ea typeface="Calibri (MS)"/>
                <a:cs typeface="Calibri (MS)"/>
                <a:sym typeface="Calibri (MS)"/>
              </a:rPr>
              <a:t>sévères</a:t>
            </a:r>
            <a:r>
              <a:rPr lang="en-US" sz="2500" dirty="0">
                <a:solidFill>
                  <a:srgbClr val="FFFFFF"/>
                </a:solidFill>
                <a:latin typeface="Calibri (MS)"/>
                <a:ea typeface="Calibri (MS)"/>
                <a:cs typeface="Calibri (MS)"/>
                <a:sym typeface="Calibri (MS)"/>
              </a:rPr>
              <a:t>.</a:t>
            </a:r>
          </a:p>
          <a:p>
            <a:pPr marL="452438" lvl="1" indent="-226219" algn="just">
              <a:lnSpc>
                <a:spcPts val="2750"/>
              </a:lnSpc>
            </a:pPr>
            <a:endParaRPr lang="en-US" sz="2500" dirty="0">
              <a:solidFill>
                <a:srgbClr val="FFFFFF"/>
              </a:solidFill>
              <a:latin typeface="Calibri (MS)"/>
              <a:ea typeface="Calibri (MS)"/>
              <a:cs typeface="Calibri (MS)"/>
              <a:sym typeface="Calibri (MS)"/>
            </a:endParaRPr>
          </a:p>
          <a:p>
            <a:pPr marL="452438" lvl="1" indent="-226219" algn="just">
              <a:lnSpc>
                <a:spcPts val="2750"/>
              </a:lnSpc>
            </a:pPr>
            <a:r>
              <a:rPr lang="en-US" sz="2500" dirty="0">
                <a:solidFill>
                  <a:srgbClr val="FFFFFF"/>
                </a:solidFill>
                <a:latin typeface="Calibri (MS)"/>
                <a:ea typeface="Calibri (MS)"/>
                <a:cs typeface="Calibri (MS)"/>
                <a:sym typeface="Calibri (MS)"/>
              </a:rPr>
              <a:t>=&gt; Dans </a:t>
            </a:r>
            <a:r>
              <a:rPr lang="en-US" sz="2500" dirty="0" err="1">
                <a:solidFill>
                  <a:srgbClr val="FFFFFF"/>
                </a:solidFill>
                <a:latin typeface="Calibri (MS)"/>
                <a:ea typeface="Calibri (MS)"/>
                <a:cs typeface="Calibri (MS)"/>
                <a:sym typeface="Calibri (MS)"/>
              </a:rPr>
              <a:t>notre</a:t>
            </a:r>
            <a:r>
              <a:rPr lang="en-US" sz="2500" dirty="0">
                <a:solidFill>
                  <a:srgbClr val="FFFFFF"/>
                </a:solidFill>
                <a:latin typeface="Calibri (MS)"/>
                <a:ea typeface="Calibri (MS)"/>
                <a:cs typeface="Calibri (MS)"/>
                <a:sym typeface="Calibri (MS)"/>
              </a:rPr>
              <a:t> étude, nous </a:t>
            </a:r>
            <a:r>
              <a:rPr lang="en-US" sz="2500" dirty="0" err="1">
                <a:solidFill>
                  <a:srgbClr val="FFFFFF"/>
                </a:solidFill>
                <a:latin typeface="Calibri (MS)"/>
                <a:ea typeface="Calibri (MS)"/>
                <a:cs typeface="Calibri (MS)"/>
                <a:sym typeface="Calibri (MS)"/>
              </a:rPr>
              <a:t>avons</a:t>
            </a:r>
            <a:r>
              <a:rPr lang="en-US" sz="2500" dirty="0">
                <a:solidFill>
                  <a:srgbClr val="FFFFFF"/>
                </a:solidFill>
                <a:latin typeface="Calibri (MS)"/>
                <a:ea typeface="Calibri (MS)"/>
                <a:cs typeface="Calibri (MS)"/>
                <a:sym typeface="Calibri (MS)"/>
              </a:rPr>
              <a:t> </a:t>
            </a:r>
            <a:r>
              <a:rPr lang="en-US" sz="2500" dirty="0" err="1">
                <a:solidFill>
                  <a:srgbClr val="FFFFFF"/>
                </a:solidFill>
                <a:latin typeface="Calibri (MS)"/>
                <a:ea typeface="Calibri (MS)"/>
                <a:cs typeface="Calibri (MS)"/>
                <a:sym typeface="Calibri (MS)"/>
              </a:rPr>
              <a:t>utilisé</a:t>
            </a:r>
            <a:r>
              <a:rPr lang="en-US" sz="2500" dirty="0">
                <a:solidFill>
                  <a:srgbClr val="FFFFFF"/>
                </a:solidFill>
                <a:latin typeface="Calibri (MS)"/>
                <a:ea typeface="Calibri (MS)"/>
                <a:cs typeface="Calibri (MS)"/>
                <a:sym typeface="Calibri (MS)"/>
              </a:rPr>
              <a:t> les </a:t>
            </a:r>
            <a:r>
              <a:rPr lang="en-US" sz="2500" dirty="0" err="1">
                <a:solidFill>
                  <a:srgbClr val="FFFFFF"/>
                </a:solidFill>
                <a:latin typeface="Calibri (MS)"/>
                <a:ea typeface="Calibri (MS)"/>
                <a:cs typeface="Calibri (MS)"/>
                <a:sym typeface="Calibri (MS)"/>
              </a:rPr>
              <a:t>scénarios</a:t>
            </a:r>
            <a:r>
              <a:rPr lang="en-US" sz="2500" dirty="0">
                <a:solidFill>
                  <a:srgbClr val="FFFFFF"/>
                </a:solidFill>
                <a:latin typeface="Calibri (MS)"/>
                <a:ea typeface="Calibri (MS)"/>
                <a:cs typeface="Calibri (MS)"/>
                <a:sym typeface="Calibri (MS)"/>
              </a:rPr>
              <a:t> RCP 4.5 et RCP 8.5.</a:t>
            </a:r>
          </a:p>
        </p:txBody>
      </p:sp>
      <p:grpSp>
        <p:nvGrpSpPr>
          <p:cNvPr id="4" name="Group 4"/>
          <p:cNvGrpSpPr/>
          <p:nvPr/>
        </p:nvGrpSpPr>
        <p:grpSpPr>
          <a:xfrm>
            <a:off x="0" y="472894"/>
            <a:ext cx="18288000" cy="1616891"/>
            <a:chOff x="0" y="0"/>
            <a:chExt cx="23129395" cy="2044932"/>
          </a:xfrm>
        </p:grpSpPr>
        <p:sp>
          <p:nvSpPr>
            <p:cNvPr id="5" name="Freeform 5"/>
            <p:cNvSpPr/>
            <p:nvPr/>
          </p:nvSpPr>
          <p:spPr>
            <a:xfrm>
              <a:off x="0" y="0"/>
              <a:ext cx="23129396" cy="2044932"/>
            </a:xfrm>
            <a:custGeom>
              <a:avLst/>
              <a:gdLst/>
              <a:ahLst/>
              <a:cxnLst/>
              <a:rect l="l" t="t" r="r" b="b"/>
              <a:pathLst>
                <a:path w="23129396" h="2044932">
                  <a:moveTo>
                    <a:pt x="0" y="0"/>
                  </a:moveTo>
                  <a:lnTo>
                    <a:pt x="23129396" y="0"/>
                  </a:lnTo>
                  <a:lnTo>
                    <a:pt x="23129396" y="2044932"/>
                  </a:lnTo>
                  <a:lnTo>
                    <a:pt x="0" y="2044932"/>
                  </a:lnTo>
                  <a:close/>
                </a:path>
              </a:pathLst>
            </a:custGeom>
            <a:solidFill>
              <a:srgbClr val="63B8CC">
                <a:alpha val="89804"/>
              </a:srgbClr>
            </a:solidFill>
          </p:spPr>
        </p:sp>
        <p:sp>
          <p:nvSpPr>
            <p:cNvPr id="6" name="TextBox 6"/>
            <p:cNvSpPr txBox="1"/>
            <p:nvPr/>
          </p:nvSpPr>
          <p:spPr>
            <a:xfrm>
              <a:off x="0" y="0"/>
              <a:ext cx="23129395" cy="2044932"/>
            </a:xfrm>
            <a:prstGeom prst="rect">
              <a:avLst/>
            </a:prstGeom>
          </p:spPr>
          <p:txBody>
            <a:bodyPr lIns="5007" tIns="5007" rIns="5007" bIns="5007" rtlCol="0" anchor="ctr"/>
            <a:lstStyle/>
            <a:p>
              <a:pPr algn="ctr">
                <a:lnSpc>
                  <a:spcPts val="67"/>
                </a:lnSpc>
              </a:pPr>
              <a:endParaRPr/>
            </a:p>
          </p:txBody>
        </p:sp>
      </p:grpSp>
      <p:sp>
        <p:nvSpPr>
          <p:cNvPr id="7" name="TextBox 7"/>
          <p:cNvSpPr txBox="1"/>
          <p:nvPr/>
        </p:nvSpPr>
        <p:spPr>
          <a:xfrm>
            <a:off x="605791" y="429804"/>
            <a:ext cx="17076418" cy="1541145"/>
          </a:xfrm>
          <a:prstGeom prst="rect">
            <a:avLst/>
          </a:prstGeom>
        </p:spPr>
        <p:txBody>
          <a:bodyPr lIns="0" tIns="0" rIns="0" bIns="0" rtlCol="0" anchor="t">
            <a:spAutoFit/>
          </a:bodyPr>
          <a:lstStyle/>
          <a:p>
            <a:pPr algn="l">
              <a:lnSpc>
                <a:spcPts val="5880"/>
              </a:lnSpc>
            </a:pPr>
            <a:r>
              <a:rPr lang="en-US" sz="4200" b="1">
                <a:solidFill>
                  <a:srgbClr val="FFFFFF"/>
                </a:solidFill>
                <a:latin typeface="Calibri (MS) Bold"/>
                <a:ea typeface="Calibri (MS) Bold"/>
                <a:cs typeface="Calibri (MS) Bold"/>
                <a:sym typeface="Calibri (MS) Bold"/>
              </a:rPr>
              <a:t>Impact du changement climatique sur </a:t>
            </a:r>
          </a:p>
          <a:p>
            <a:pPr algn="l">
              <a:lnSpc>
                <a:spcPts val="5880"/>
              </a:lnSpc>
            </a:pPr>
            <a:r>
              <a:rPr lang="en-US" sz="4200" b="1">
                <a:solidFill>
                  <a:srgbClr val="FFFFFF"/>
                </a:solidFill>
                <a:latin typeface="Calibri (MS) Bold"/>
                <a:ea typeface="Calibri (MS) Bold"/>
                <a:cs typeface="Calibri (MS) Bold"/>
                <a:sym typeface="Calibri (MS) Bold"/>
              </a:rPr>
              <a:t>la production d’un parc hydroélectrique</a:t>
            </a:r>
          </a:p>
        </p:txBody>
      </p:sp>
      <p:sp>
        <p:nvSpPr>
          <p:cNvPr id="8" name="Freeform 8"/>
          <p:cNvSpPr/>
          <p:nvPr/>
        </p:nvSpPr>
        <p:spPr>
          <a:xfrm>
            <a:off x="10788901" y="19190"/>
            <a:ext cx="7499099" cy="3492023"/>
          </a:xfrm>
          <a:custGeom>
            <a:avLst/>
            <a:gdLst/>
            <a:ahLst/>
            <a:cxnLst/>
            <a:rect l="l" t="t" r="r" b="b"/>
            <a:pathLst>
              <a:path w="7499099" h="3492023">
                <a:moveTo>
                  <a:pt x="0" y="0"/>
                </a:moveTo>
                <a:lnTo>
                  <a:pt x="7499099" y="0"/>
                </a:lnTo>
                <a:lnTo>
                  <a:pt x="7499099" y="3492023"/>
                </a:lnTo>
                <a:lnTo>
                  <a:pt x="0" y="3492023"/>
                </a:lnTo>
                <a:lnTo>
                  <a:pt x="0" y="0"/>
                </a:lnTo>
                <a:close/>
              </a:path>
            </a:pathLst>
          </a:custGeom>
          <a:blipFill>
            <a:blip r:embed="rId2"/>
            <a:stretch>
              <a:fillRect/>
            </a:stretch>
          </a:blipFill>
        </p:spPr>
      </p:sp>
      <p:sp>
        <p:nvSpPr>
          <p:cNvPr id="9" name="TextBox 9"/>
          <p:cNvSpPr txBox="1"/>
          <p:nvPr/>
        </p:nvSpPr>
        <p:spPr>
          <a:xfrm>
            <a:off x="17811523" y="9762898"/>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Open Sans"/>
                <a:ea typeface="Open Sans"/>
                <a:cs typeface="Open Sans"/>
                <a:sym typeface="Open Sans"/>
              </a:rPr>
              <a:t>13</a:t>
            </a:r>
          </a:p>
        </p:txBody>
      </p:sp>
      <p:sp>
        <p:nvSpPr>
          <p:cNvPr id="10" name="Freeform 10"/>
          <p:cNvSpPr/>
          <p:nvPr/>
        </p:nvSpPr>
        <p:spPr>
          <a:xfrm>
            <a:off x="186051" y="9659767"/>
            <a:ext cx="1050062" cy="488279"/>
          </a:xfrm>
          <a:custGeom>
            <a:avLst/>
            <a:gdLst/>
            <a:ahLst/>
            <a:cxnLst/>
            <a:rect l="l" t="t" r="r" b="b"/>
            <a:pathLst>
              <a:path w="1050062" h="488279">
                <a:moveTo>
                  <a:pt x="0" y="0"/>
                </a:moveTo>
                <a:lnTo>
                  <a:pt x="1050062" y="0"/>
                </a:lnTo>
                <a:lnTo>
                  <a:pt x="1050062" y="488279"/>
                </a:lnTo>
                <a:lnTo>
                  <a:pt x="0" y="488279"/>
                </a:lnTo>
                <a:lnTo>
                  <a:pt x="0" y="0"/>
                </a:lnTo>
                <a:close/>
              </a:path>
            </a:pathLst>
          </a:custGeom>
          <a:blipFill>
            <a:blip r:embed="rId3"/>
            <a:stretch>
              <a:fillRect/>
            </a:stretch>
          </a:blipFill>
        </p:spPr>
      </p:sp>
      <p:sp>
        <p:nvSpPr>
          <p:cNvPr id="11" name="TextBox 11"/>
          <p:cNvSpPr txBox="1"/>
          <p:nvPr/>
        </p:nvSpPr>
        <p:spPr>
          <a:xfrm>
            <a:off x="384599" y="2288052"/>
            <a:ext cx="5122110" cy="548005"/>
          </a:xfrm>
          <a:prstGeom prst="rect">
            <a:avLst/>
          </a:prstGeom>
        </p:spPr>
        <p:txBody>
          <a:bodyPr lIns="0" tIns="0" rIns="0" bIns="0" rtlCol="0" anchor="t">
            <a:spAutoFit/>
          </a:bodyPr>
          <a:lstStyle/>
          <a:p>
            <a:pPr algn="l">
              <a:lnSpc>
                <a:spcPts val="3919"/>
              </a:lnSpc>
            </a:pPr>
            <a:r>
              <a:rPr lang="en-US" sz="2799" b="1" u="sng">
                <a:solidFill>
                  <a:srgbClr val="FFFFFF"/>
                </a:solidFill>
                <a:latin typeface="Calibri (MS) Bold"/>
                <a:ea typeface="Calibri (MS) Bold"/>
                <a:cs typeface="Calibri (MS) Bold"/>
                <a:sym typeface="Calibri (MS) Bold"/>
              </a:rPr>
              <a:t>Choix des données d’entrée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83B5C"/>
        </a:solidFill>
        <a:effectLst/>
      </p:bgPr>
    </p:bg>
    <p:spTree>
      <p:nvGrpSpPr>
        <p:cNvPr id="1" name=""/>
        <p:cNvGrpSpPr/>
        <p:nvPr/>
      </p:nvGrpSpPr>
      <p:grpSpPr>
        <a:xfrm>
          <a:off x="0" y="0"/>
          <a:ext cx="0" cy="0"/>
          <a:chOff x="0" y="0"/>
          <a:chExt cx="0" cy="0"/>
        </a:xfrm>
      </p:grpSpPr>
      <p:sp>
        <p:nvSpPr>
          <p:cNvPr id="2" name="TextBox 2"/>
          <p:cNvSpPr txBox="1"/>
          <p:nvPr/>
        </p:nvSpPr>
        <p:spPr>
          <a:xfrm>
            <a:off x="605791" y="2433719"/>
            <a:ext cx="12640032" cy="7120890"/>
          </a:xfrm>
          <a:prstGeom prst="rect">
            <a:avLst/>
          </a:prstGeom>
        </p:spPr>
        <p:txBody>
          <a:bodyPr lIns="0" tIns="0" rIns="0" bIns="0" rtlCol="0" anchor="t">
            <a:spAutoFit/>
          </a:bodyPr>
          <a:lstStyle/>
          <a:p>
            <a:pPr algn="l">
              <a:lnSpc>
                <a:spcPts val="2970"/>
              </a:lnSpc>
            </a:pPr>
            <a:r>
              <a:rPr lang="en-US" sz="2700" u="sng">
                <a:solidFill>
                  <a:srgbClr val="FFFFFF"/>
                </a:solidFill>
                <a:latin typeface="Calibri (MS)"/>
                <a:ea typeface="Calibri (MS)"/>
                <a:cs typeface="Calibri (MS)"/>
                <a:sym typeface="Calibri (MS)"/>
              </a:rPr>
              <a:t>Choix de la station de référence :</a:t>
            </a:r>
          </a:p>
          <a:p>
            <a:pPr algn="l">
              <a:lnSpc>
                <a:spcPts val="2970"/>
              </a:lnSpc>
            </a:pPr>
            <a:endParaRPr lang="en-US" sz="2700" u="sng">
              <a:solidFill>
                <a:srgbClr val="FFFFFF"/>
              </a:solidFill>
              <a:latin typeface="Calibri (MS)"/>
              <a:ea typeface="Calibri (MS)"/>
              <a:cs typeface="Calibri (MS)"/>
              <a:sym typeface="Calibri (MS)"/>
            </a:endParaRPr>
          </a:p>
          <a:p>
            <a:pPr algn="l">
              <a:lnSpc>
                <a:spcPts val="2970"/>
              </a:lnSpc>
            </a:pPr>
            <a:r>
              <a:rPr lang="en-US" sz="2700">
                <a:solidFill>
                  <a:srgbClr val="FFFFFF"/>
                </a:solidFill>
                <a:latin typeface="Calibri (MS)"/>
                <a:ea typeface="Calibri (MS)"/>
                <a:cs typeface="Calibri (MS)"/>
                <a:sym typeface="Calibri (MS)"/>
              </a:rPr>
              <a:t>Pour chaque centrale hydroélectrique, une station de référence est retenue et utilisée pour déterminer les séries de débits journaliers qui seront utilisées pour le calcul du productible. </a:t>
            </a:r>
          </a:p>
          <a:p>
            <a:pPr algn="l">
              <a:lnSpc>
                <a:spcPts val="2970"/>
              </a:lnSpc>
            </a:pPr>
            <a:endParaRPr lang="en-US" sz="2700">
              <a:solidFill>
                <a:srgbClr val="FFFFFF"/>
              </a:solidFill>
              <a:latin typeface="Calibri (MS)"/>
              <a:ea typeface="Calibri (MS)"/>
              <a:cs typeface="Calibri (MS)"/>
              <a:sym typeface="Calibri (MS)"/>
            </a:endParaRPr>
          </a:p>
          <a:p>
            <a:pPr algn="l">
              <a:lnSpc>
                <a:spcPts val="2970"/>
              </a:lnSpc>
            </a:pPr>
            <a:r>
              <a:rPr lang="en-US" sz="2700">
                <a:solidFill>
                  <a:srgbClr val="FFFFFF"/>
                </a:solidFill>
                <a:latin typeface="Calibri (MS)"/>
                <a:ea typeface="Calibri (MS)"/>
                <a:cs typeface="Calibri (MS)"/>
                <a:sym typeface="Calibri (MS)"/>
              </a:rPr>
              <a:t>Attention à la représentativité de la station de référence : les stations de référence choisies doivent présenter un fonctionnement hydrologique similaire aux bassins versants où sont localisées les centrales hydroélectriques étudiées (écoulement  moyen annuel, régime  mensuel). </a:t>
            </a:r>
          </a:p>
          <a:p>
            <a:pPr algn="l">
              <a:lnSpc>
                <a:spcPts val="2970"/>
              </a:lnSpc>
            </a:pPr>
            <a:r>
              <a:rPr lang="en-US" sz="2700">
                <a:solidFill>
                  <a:srgbClr val="FFFFFF"/>
                </a:solidFill>
                <a:latin typeface="Calibri (MS)"/>
                <a:ea typeface="Calibri (MS)"/>
                <a:cs typeface="Calibri (MS)"/>
                <a:sym typeface="Calibri (MS)"/>
              </a:rPr>
              <a:t>Exemple, en montagne, une station de référence avec un BV glaciaire ne sera pas représentative d’une centrale située sur un BV non alimenté par des glaciers en amont …</a:t>
            </a:r>
          </a:p>
          <a:p>
            <a:pPr algn="l">
              <a:lnSpc>
                <a:spcPts val="2970"/>
              </a:lnSpc>
            </a:pPr>
            <a:endParaRPr lang="en-US" sz="2700">
              <a:solidFill>
                <a:srgbClr val="FFFFFF"/>
              </a:solidFill>
              <a:latin typeface="Calibri (MS)"/>
              <a:ea typeface="Calibri (MS)"/>
              <a:cs typeface="Calibri (MS)"/>
              <a:sym typeface="Calibri (MS)"/>
            </a:endParaRPr>
          </a:p>
          <a:p>
            <a:pPr algn="l">
              <a:lnSpc>
                <a:spcPts val="2970"/>
              </a:lnSpc>
            </a:pPr>
            <a:r>
              <a:rPr lang="en-US" sz="2700" u="sng">
                <a:solidFill>
                  <a:srgbClr val="FFFFFF"/>
                </a:solidFill>
                <a:latin typeface="Calibri (MS)"/>
                <a:ea typeface="Calibri (MS)"/>
                <a:cs typeface="Calibri (MS)"/>
                <a:sym typeface="Calibri (MS)"/>
              </a:rPr>
              <a:t>Exemple de fiche de synthèse :</a:t>
            </a:r>
          </a:p>
          <a:p>
            <a:pPr algn="l">
              <a:lnSpc>
                <a:spcPts val="2970"/>
              </a:lnSpc>
            </a:pPr>
            <a:endParaRPr lang="en-US" sz="2700" u="sng">
              <a:solidFill>
                <a:srgbClr val="FFFFFF"/>
              </a:solidFill>
              <a:latin typeface="Calibri (MS)"/>
              <a:ea typeface="Calibri (MS)"/>
              <a:cs typeface="Calibri (MS)"/>
              <a:sym typeface="Calibri (MS)"/>
            </a:endParaRPr>
          </a:p>
          <a:p>
            <a:pPr marL="488632" lvl="1" indent="-244316" algn="l">
              <a:lnSpc>
                <a:spcPts val="2970"/>
              </a:lnSpc>
              <a:buFont typeface="Arial"/>
              <a:buChar char="•"/>
            </a:pPr>
            <a:r>
              <a:rPr lang="en-US" sz="2700">
                <a:solidFill>
                  <a:srgbClr val="FFFFFF"/>
                </a:solidFill>
                <a:latin typeface="Calibri (MS)"/>
                <a:ea typeface="Calibri (MS)"/>
                <a:cs typeface="Calibri (MS)"/>
                <a:sym typeface="Calibri (MS)"/>
              </a:rPr>
              <a:t>Evolution du régime hydrologique</a:t>
            </a:r>
          </a:p>
          <a:p>
            <a:pPr marL="488632" lvl="1" indent="-244316" algn="l">
              <a:lnSpc>
                <a:spcPts val="2970"/>
              </a:lnSpc>
              <a:buFont typeface="Arial"/>
              <a:buChar char="•"/>
            </a:pPr>
            <a:r>
              <a:rPr lang="en-US" sz="2700">
                <a:solidFill>
                  <a:srgbClr val="FFFFFF"/>
                </a:solidFill>
                <a:latin typeface="Calibri (MS)"/>
                <a:ea typeface="Calibri (MS)"/>
                <a:cs typeface="Calibri (MS)"/>
                <a:sym typeface="Calibri (MS)"/>
              </a:rPr>
              <a:t>Courbes des débits classés</a:t>
            </a:r>
          </a:p>
          <a:p>
            <a:pPr marL="488632" lvl="1" indent="-244316" algn="l">
              <a:lnSpc>
                <a:spcPts val="2970"/>
              </a:lnSpc>
              <a:buFont typeface="Arial"/>
              <a:buChar char="•"/>
            </a:pPr>
            <a:r>
              <a:rPr lang="en-US" sz="2700">
                <a:solidFill>
                  <a:srgbClr val="FFFFFF"/>
                </a:solidFill>
                <a:latin typeface="Calibri (MS)"/>
                <a:ea typeface="Calibri (MS)"/>
                <a:cs typeface="Calibri (MS)"/>
                <a:sym typeface="Calibri (MS)"/>
              </a:rPr>
              <a:t>Indicateurs (Module, QMA5, QJ10)</a:t>
            </a:r>
          </a:p>
          <a:p>
            <a:pPr marL="488632" lvl="1" indent="-244316" algn="l">
              <a:lnSpc>
                <a:spcPts val="2970"/>
              </a:lnSpc>
              <a:buFont typeface="Arial"/>
              <a:buChar char="•"/>
            </a:pPr>
            <a:r>
              <a:rPr lang="en-US" sz="2700">
                <a:solidFill>
                  <a:srgbClr val="FFFFFF"/>
                </a:solidFill>
                <a:latin typeface="Calibri (MS)"/>
                <a:ea typeface="Calibri (MS)"/>
                <a:cs typeface="Calibri (MS)"/>
                <a:sym typeface="Calibri (MS)"/>
              </a:rPr>
              <a:t>Synthèse de l’impact du CC sur les débits</a:t>
            </a:r>
          </a:p>
        </p:txBody>
      </p:sp>
      <p:sp>
        <p:nvSpPr>
          <p:cNvPr id="3" name="Freeform 3" descr="Une image contenant texte, capture d’écran, Tracé, nombre  Le contenu généré par l’IA peut être incorrect."/>
          <p:cNvSpPr/>
          <p:nvPr/>
        </p:nvSpPr>
        <p:spPr>
          <a:xfrm>
            <a:off x="13470648" y="2538074"/>
            <a:ext cx="4631388" cy="6246967"/>
          </a:xfrm>
          <a:custGeom>
            <a:avLst/>
            <a:gdLst/>
            <a:ahLst/>
            <a:cxnLst/>
            <a:rect l="l" t="t" r="r" b="b"/>
            <a:pathLst>
              <a:path w="4631388" h="6246967">
                <a:moveTo>
                  <a:pt x="0" y="0"/>
                </a:moveTo>
                <a:lnTo>
                  <a:pt x="4631388" y="0"/>
                </a:lnTo>
                <a:lnTo>
                  <a:pt x="4631388" y="6246967"/>
                </a:lnTo>
                <a:lnTo>
                  <a:pt x="0" y="6246967"/>
                </a:lnTo>
                <a:lnTo>
                  <a:pt x="0" y="0"/>
                </a:lnTo>
                <a:close/>
              </a:path>
            </a:pathLst>
          </a:custGeom>
          <a:blipFill>
            <a:blip r:embed="rId2"/>
            <a:stretch>
              <a:fillRect t="-4143" r="-9"/>
            </a:stretch>
          </a:blipFill>
        </p:spPr>
      </p:sp>
      <p:sp>
        <p:nvSpPr>
          <p:cNvPr id="4" name="TextBox 4"/>
          <p:cNvSpPr txBox="1"/>
          <p:nvPr/>
        </p:nvSpPr>
        <p:spPr>
          <a:xfrm>
            <a:off x="17811523" y="9762898"/>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Open Sans"/>
                <a:ea typeface="Open Sans"/>
                <a:cs typeface="Open Sans"/>
                <a:sym typeface="Open Sans"/>
              </a:rPr>
              <a:t>14</a:t>
            </a:r>
          </a:p>
        </p:txBody>
      </p:sp>
      <p:sp>
        <p:nvSpPr>
          <p:cNvPr id="5" name="Freeform 5"/>
          <p:cNvSpPr/>
          <p:nvPr/>
        </p:nvSpPr>
        <p:spPr>
          <a:xfrm>
            <a:off x="186051" y="9659767"/>
            <a:ext cx="1050062" cy="488279"/>
          </a:xfrm>
          <a:custGeom>
            <a:avLst/>
            <a:gdLst/>
            <a:ahLst/>
            <a:cxnLst/>
            <a:rect l="l" t="t" r="r" b="b"/>
            <a:pathLst>
              <a:path w="1050062" h="488279">
                <a:moveTo>
                  <a:pt x="0" y="0"/>
                </a:moveTo>
                <a:lnTo>
                  <a:pt x="1050062" y="0"/>
                </a:lnTo>
                <a:lnTo>
                  <a:pt x="1050062" y="488279"/>
                </a:lnTo>
                <a:lnTo>
                  <a:pt x="0" y="488279"/>
                </a:lnTo>
                <a:lnTo>
                  <a:pt x="0" y="0"/>
                </a:lnTo>
                <a:close/>
              </a:path>
            </a:pathLst>
          </a:custGeom>
          <a:blipFill>
            <a:blip r:embed="rId3"/>
            <a:stretch>
              <a:fillRect/>
            </a:stretch>
          </a:blipFill>
        </p:spPr>
      </p:sp>
      <p:grpSp>
        <p:nvGrpSpPr>
          <p:cNvPr id="6" name="Group 6"/>
          <p:cNvGrpSpPr/>
          <p:nvPr/>
        </p:nvGrpSpPr>
        <p:grpSpPr>
          <a:xfrm>
            <a:off x="0" y="472894"/>
            <a:ext cx="18288000" cy="1072661"/>
            <a:chOff x="0" y="0"/>
            <a:chExt cx="23129395" cy="1356628"/>
          </a:xfrm>
        </p:grpSpPr>
        <p:sp>
          <p:nvSpPr>
            <p:cNvPr id="7" name="Freeform 7"/>
            <p:cNvSpPr/>
            <p:nvPr/>
          </p:nvSpPr>
          <p:spPr>
            <a:xfrm>
              <a:off x="0" y="0"/>
              <a:ext cx="23129396" cy="1356628"/>
            </a:xfrm>
            <a:custGeom>
              <a:avLst/>
              <a:gdLst/>
              <a:ahLst/>
              <a:cxnLst/>
              <a:rect l="l" t="t" r="r" b="b"/>
              <a:pathLst>
                <a:path w="23129396" h="1356628">
                  <a:moveTo>
                    <a:pt x="0" y="0"/>
                  </a:moveTo>
                  <a:lnTo>
                    <a:pt x="23129396" y="0"/>
                  </a:lnTo>
                  <a:lnTo>
                    <a:pt x="23129396" y="1356628"/>
                  </a:lnTo>
                  <a:lnTo>
                    <a:pt x="0" y="1356628"/>
                  </a:lnTo>
                  <a:close/>
                </a:path>
              </a:pathLst>
            </a:custGeom>
            <a:solidFill>
              <a:srgbClr val="63B8CC">
                <a:alpha val="89804"/>
              </a:srgbClr>
            </a:solidFill>
          </p:spPr>
        </p:sp>
        <p:sp>
          <p:nvSpPr>
            <p:cNvPr id="8" name="TextBox 8"/>
            <p:cNvSpPr txBox="1"/>
            <p:nvPr/>
          </p:nvSpPr>
          <p:spPr>
            <a:xfrm>
              <a:off x="0" y="0"/>
              <a:ext cx="23129395" cy="1356628"/>
            </a:xfrm>
            <a:prstGeom prst="rect">
              <a:avLst/>
            </a:prstGeom>
          </p:spPr>
          <p:txBody>
            <a:bodyPr lIns="5007" tIns="5007" rIns="5007" bIns="5007" rtlCol="0" anchor="ctr"/>
            <a:lstStyle/>
            <a:p>
              <a:pPr algn="ctr">
                <a:lnSpc>
                  <a:spcPts val="67"/>
                </a:lnSpc>
              </a:pPr>
              <a:endParaRPr/>
            </a:p>
          </p:txBody>
        </p:sp>
      </p:grpSp>
      <p:sp>
        <p:nvSpPr>
          <p:cNvPr id="9" name="TextBox 9"/>
          <p:cNvSpPr txBox="1"/>
          <p:nvPr/>
        </p:nvSpPr>
        <p:spPr>
          <a:xfrm>
            <a:off x="605791" y="529164"/>
            <a:ext cx="17076418" cy="798195"/>
          </a:xfrm>
          <a:prstGeom prst="rect">
            <a:avLst/>
          </a:prstGeom>
        </p:spPr>
        <p:txBody>
          <a:bodyPr lIns="0" tIns="0" rIns="0" bIns="0" rtlCol="0" anchor="t">
            <a:spAutoFit/>
          </a:bodyPr>
          <a:lstStyle/>
          <a:p>
            <a:pPr algn="l">
              <a:lnSpc>
                <a:spcPts val="5880"/>
              </a:lnSpc>
            </a:pPr>
            <a:r>
              <a:rPr lang="en-US" sz="4200" b="1">
                <a:solidFill>
                  <a:srgbClr val="FFFFFF"/>
                </a:solidFill>
                <a:latin typeface="Calibri (MS) Bold"/>
                <a:ea typeface="Calibri (MS) Bold"/>
                <a:cs typeface="Calibri (MS) Bold"/>
                <a:sym typeface="Calibri (MS) Bold"/>
              </a:rPr>
              <a:t>Impact du changement climatique sur la production d’un parc hydro</a:t>
            </a:r>
          </a:p>
        </p:txBody>
      </p:sp>
      <p:sp>
        <p:nvSpPr>
          <p:cNvPr id="10" name="TextBox 10"/>
          <p:cNvSpPr txBox="1"/>
          <p:nvPr/>
        </p:nvSpPr>
        <p:spPr>
          <a:xfrm>
            <a:off x="384599" y="1668009"/>
            <a:ext cx="5122110" cy="548005"/>
          </a:xfrm>
          <a:prstGeom prst="rect">
            <a:avLst/>
          </a:prstGeom>
        </p:spPr>
        <p:txBody>
          <a:bodyPr lIns="0" tIns="0" rIns="0" bIns="0" rtlCol="0" anchor="t">
            <a:spAutoFit/>
          </a:bodyPr>
          <a:lstStyle/>
          <a:p>
            <a:pPr algn="l">
              <a:lnSpc>
                <a:spcPts val="3919"/>
              </a:lnSpc>
            </a:pPr>
            <a:r>
              <a:rPr lang="en-US" sz="2799" b="1" u="sng">
                <a:solidFill>
                  <a:srgbClr val="FFFFFF"/>
                </a:solidFill>
                <a:latin typeface="Calibri (MS) Bold"/>
                <a:ea typeface="Calibri (MS) Bold"/>
                <a:cs typeface="Calibri (MS) Bold"/>
                <a:sym typeface="Calibri (MS) Bold"/>
              </a:rPr>
              <a:t>Choix des données d’entrée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83B5C"/>
        </a:solidFill>
        <a:effectLst/>
      </p:bgPr>
    </p:bg>
    <p:spTree>
      <p:nvGrpSpPr>
        <p:cNvPr id="1" name=""/>
        <p:cNvGrpSpPr/>
        <p:nvPr/>
      </p:nvGrpSpPr>
      <p:grpSpPr>
        <a:xfrm>
          <a:off x="0" y="0"/>
          <a:ext cx="0" cy="0"/>
          <a:chOff x="0" y="0"/>
          <a:chExt cx="0" cy="0"/>
        </a:xfrm>
      </p:grpSpPr>
      <p:grpSp>
        <p:nvGrpSpPr>
          <p:cNvPr id="2" name="Group 2"/>
          <p:cNvGrpSpPr/>
          <p:nvPr/>
        </p:nvGrpSpPr>
        <p:grpSpPr>
          <a:xfrm>
            <a:off x="0" y="472894"/>
            <a:ext cx="18288000" cy="1072661"/>
            <a:chOff x="0" y="0"/>
            <a:chExt cx="23129395" cy="1356628"/>
          </a:xfrm>
        </p:grpSpPr>
        <p:sp>
          <p:nvSpPr>
            <p:cNvPr id="3" name="Freeform 3"/>
            <p:cNvSpPr/>
            <p:nvPr/>
          </p:nvSpPr>
          <p:spPr>
            <a:xfrm>
              <a:off x="0" y="0"/>
              <a:ext cx="23129396" cy="1356628"/>
            </a:xfrm>
            <a:custGeom>
              <a:avLst/>
              <a:gdLst/>
              <a:ahLst/>
              <a:cxnLst/>
              <a:rect l="l" t="t" r="r" b="b"/>
              <a:pathLst>
                <a:path w="23129396" h="1356628">
                  <a:moveTo>
                    <a:pt x="0" y="0"/>
                  </a:moveTo>
                  <a:lnTo>
                    <a:pt x="23129396" y="0"/>
                  </a:lnTo>
                  <a:lnTo>
                    <a:pt x="23129396" y="1356628"/>
                  </a:lnTo>
                  <a:lnTo>
                    <a:pt x="0" y="1356628"/>
                  </a:lnTo>
                  <a:close/>
                </a:path>
              </a:pathLst>
            </a:custGeom>
            <a:solidFill>
              <a:srgbClr val="63B8CC">
                <a:alpha val="89804"/>
              </a:srgbClr>
            </a:solidFill>
          </p:spPr>
        </p:sp>
        <p:sp>
          <p:nvSpPr>
            <p:cNvPr id="4" name="TextBox 4"/>
            <p:cNvSpPr txBox="1"/>
            <p:nvPr/>
          </p:nvSpPr>
          <p:spPr>
            <a:xfrm>
              <a:off x="0" y="0"/>
              <a:ext cx="23129395" cy="1356628"/>
            </a:xfrm>
            <a:prstGeom prst="rect">
              <a:avLst/>
            </a:prstGeom>
          </p:spPr>
          <p:txBody>
            <a:bodyPr lIns="5007" tIns="5007" rIns="5007" bIns="5007" rtlCol="0" anchor="ctr"/>
            <a:lstStyle/>
            <a:p>
              <a:pPr algn="ctr">
                <a:lnSpc>
                  <a:spcPts val="67"/>
                </a:lnSpc>
              </a:pPr>
              <a:endParaRPr/>
            </a:p>
          </p:txBody>
        </p:sp>
      </p:grpSp>
      <p:sp>
        <p:nvSpPr>
          <p:cNvPr id="5" name="TextBox 5"/>
          <p:cNvSpPr txBox="1"/>
          <p:nvPr/>
        </p:nvSpPr>
        <p:spPr>
          <a:xfrm>
            <a:off x="605791" y="529164"/>
            <a:ext cx="17076418" cy="798195"/>
          </a:xfrm>
          <a:prstGeom prst="rect">
            <a:avLst/>
          </a:prstGeom>
        </p:spPr>
        <p:txBody>
          <a:bodyPr lIns="0" tIns="0" rIns="0" bIns="0" rtlCol="0" anchor="t">
            <a:spAutoFit/>
          </a:bodyPr>
          <a:lstStyle/>
          <a:p>
            <a:pPr algn="l">
              <a:lnSpc>
                <a:spcPts val="5880"/>
              </a:lnSpc>
            </a:pPr>
            <a:r>
              <a:rPr lang="en-US" sz="4200" b="1">
                <a:solidFill>
                  <a:srgbClr val="FFFFFF"/>
                </a:solidFill>
                <a:latin typeface="Calibri (MS) Bold"/>
                <a:ea typeface="Calibri (MS) Bold"/>
                <a:cs typeface="Calibri (MS) Bold"/>
                <a:sym typeface="Calibri (MS) Bold"/>
              </a:rPr>
              <a:t>Impact du CC sur la production d’un parc hydroélectrique</a:t>
            </a:r>
          </a:p>
        </p:txBody>
      </p:sp>
      <p:sp>
        <p:nvSpPr>
          <p:cNvPr id="6" name="TextBox 6"/>
          <p:cNvSpPr txBox="1"/>
          <p:nvPr/>
        </p:nvSpPr>
        <p:spPr>
          <a:xfrm>
            <a:off x="605791" y="1970672"/>
            <a:ext cx="12977384" cy="793623"/>
          </a:xfrm>
          <a:prstGeom prst="rect">
            <a:avLst/>
          </a:prstGeom>
        </p:spPr>
        <p:txBody>
          <a:bodyPr lIns="0" tIns="0" rIns="0" bIns="0" rtlCol="0" anchor="t">
            <a:spAutoFit/>
          </a:bodyPr>
          <a:lstStyle/>
          <a:p>
            <a:pPr algn="l">
              <a:lnSpc>
                <a:spcPts val="2916"/>
              </a:lnSpc>
            </a:pPr>
            <a:r>
              <a:rPr lang="en-US" sz="2700" b="1" u="sng">
                <a:solidFill>
                  <a:srgbClr val="FFFFFF"/>
                </a:solidFill>
                <a:latin typeface="Calibri (MS) Bold"/>
                <a:ea typeface="Calibri (MS) Bold"/>
                <a:cs typeface="Calibri (MS) Bold"/>
                <a:sym typeface="Calibri (MS) Bold"/>
              </a:rPr>
              <a:t>Impact du CC sur la ressource en eau</a:t>
            </a:r>
          </a:p>
          <a:p>
            <a:pPr algn="l">
              <a:lnSpc>
                <a:spcPts val="2916"/>
              </a:lnSpc>
            </a:pPr>
            <a:r>
              <a:rPr lang="en-US" sz="2700">
                <a:solidFill>
                  <a:srgbClr val="FFFFFF"/>
                </a:solidFill>
                <a:latin typeface="Calibri (MS)"/>
                <a:ea typeface="Calibri (MS)"/>
                <a:cs typeface="Calibri (MS)"/>
                <a:sym typeface="Calibri (MS)"/>
              </a:rPr>
              <a:t>Evolution des régimes hydrologiques en climat futur.</a:t>
            </a:r>
          </a:p>
        </p:txBody>
      </p:sp>
      <p:sp>
        <p:nvSpPr>
          <p:cNvPr id="7" name="Freeform 7"/>
          <p:cNvSpPr/>
          <p:nvPr/>
        </p:nvSpPr>
        <p:spPr>
          <a:xfrm>
            <a:off x="13482861" y="0"/>
            <a:ext cx="4805139" cy="2834579"/>
          </a:xfrm>
          <a:custGeom>
            <a:avLst/>
            <a:gdLst/>
            <a:ahLst/>
            <a:cxnLst/>
            <a:rect l="l" t="t" r="r" b="b"/>
            <a:pathLst>
              <a:path w="4805139" h="2834579">
                <a:moveTo>
                  <a:pt x="0" y="0"/>
                </a:moveTo>
                <a:lnTo>
                  <a:pt x="4805139" y="0"/>
                </a:lnTo>
                <a:lnTo>
                  <a:pt x="4805139" y="2834579"/>
                </a:lnTo>
                <a:lnTo>
                  <a:pt x="0" y="2834579"/>
                </a:lnTo>
                <a:lnTo>
                  <a:pt x="0" y="0"/>
                </a:lnTo>
                <a:close/>
              </a:path>
            </a:pathLst>
          </a:custGeom>
          <a:blipFill>
            <a:blip r:embed="rId2"/>
            <a:stretch>
              <a:fillRect/>
            </a:stretch>
          </a:blipFill>
        </p:spPr>
      </p:sp>
      <p:sp>
        <p:nvSpPr>
          <p:cNvPr id="8" name="TextBox 8"/>
          <p:cNvSpPr txBox="1"/>
          <p:nvPr/>
        </p:nvSpPr>
        <p:spPr>
          <a:xfrm>
            <a:off x="14255644" y="3809969"/>
            <a:ext cx="3734667" cy="3012698"/>
          </a:xfrm>
          <a:prstGeom prst="rect">
            <a:avLst/>
          </a:prstGeom>
        </p:spPr>
        <p:txBody>
          <a:bodyPr lIns="0" tIns="0" rIns="0" bIns="0" rtlCol="0" anchor="t">
            <a:spAutoFit/>
          </a:bodyPr>
          <a:lstStyle/>
          <a:p>
            <a:pPr marL="488632" lvl="1" indent="-244316" algn="l">
              <a:lnSpc>
                <a:spcPts val="3240"/>
              </a:lnSpc>
              <a:buFont typeface="Arial"/>
              <a:buChar char="•"/>
            </a:pPr>
            <a:r>
              <a:rPr lang="en-US" sz="2700">
                <a:solidFill>
                  <a:srgbClr val="FFFFFF"/>
                </a:solidFill>
                <a:latin typeface="Calibri (MS)"/>
                <a:ea typeface="Calibri (MS)"/>
                <a:cs typeface="Calibri (MS)"/>
                <a:sym typeface="Calibri (MS)"/>
              </a:rPr>
              <a:t>2045, diminution du pic de fonte nivale.</a:t>
            </a:r>
          </a:p>
          <a:p>
            <a:pPr marL="488632" lvl="1" indent="-244316" algn="l">
              <a:lnSpc>
                <a:spcPts val="3240"/>
              </a:lnSpc>
              <a:buFont typeface="Arial"/>
              <a:buChar char="•"/>
            </a:pPr>
            <a:r>
              <a:rPr lang="en-US" sz="2700">
                <a:solidFill>
                  <a:srgbClr val="FFFFFF"/>
                </a:solidFill>
                <a:latin typeface="Calibri (MS)"/>
                <a:ea typeface="Calibri (MS)"/>
                <a:cs typeface="Calibri (MS)"/>
                <a:sym typeface="Calibri (MS)"/>
              </a:rPr>
              <a:t>2075, diminution et « avancement » du pic de fonte nivale + hausse marquée des débits en hiver.</a:t>
            </a:r>
          </a:p>
        </p:txBody>
      </p:sp>
      <p:sp>
        <p:nvSpPr>
          <p:cNvPr id="9" name="TextBox 9"/>
          <p:cNvSpPr txBox="1"/>
          <p:nvPr/>
        </p:nvSpPr>
        <p:spPr>
          <a:xfrm>
            <a:off x="14255644" y="7482943"/>
            <a:ext cx="3734667" cy="2181702"/>
          </a:xfrm>
          <a:prstGeom prst="rect">
            <a:avLst/>
          </a:prstGeom>
        </p:spPr>
        <p:txBody>
          <a:bodyPr lIns="0" tIns="0" rIns="0" bIns="0" rtlCol="0" anchor="t">
            <a:spAutoFit/>
          </a:bodyPr>
          <a:lstStyle/>
          <a:p>
            <a:pPr marL="488632" lvl="1" indent="-244316" algn="l">
              <a:lnSpc>
                <a:spcPts val="3240"/>
              </a:lnSpc>
              <a:buFont typeface="Arial"/>
              <a:buChar char="•"/>
            </a:pPr>
            <a:r>
              <a:rPr lang="en-US" sz="2700">
                <a:solidFill>
                  <a:srgbClr val="FFFFFF"/>
                </a:solidFill>
                <a:latin typeface="Calibri (MS)"/>
                <a:ea typeface="Calibri (MS)"/>
                <a:cs typeface="Calibri (MS)"/>
                <a:sym typeface="Calibri (MS)"/>
              </a:rPr>
              <a:t>2045, étiages plus importants.</a:t>
            </a:r>
          </a:p>
          <a:p>
            <a:pPr marL="488632" lvl="1" indent="-244316" algn="l">
              <a:lnSpc>
                <a:spcPts val="3240"/>
              </a:lnSpc>
              <a:buFont typeface="Arial"/>
              <a:buChar char="•"/>
            </a:pPr>
            <a:r>
              <a:rPr lang="en-US" sz="2700">
                <a:solidFill>
                  <a:srgbClr val="FFFFFF"/>
                </a:solidFill>
                <a:latin typeface="Calibri (MS)"/>
                <a:ea typeface="Calibri (MS)"/>
                <a:cs typeface="Calibri (MS)"/>
                <a:sym typeface="Calibri (MS)"/>
              </a:rPr>
              <a:t>2075, étiages plus sévères et hausse des débits en hiver.</a:t>
            </a:r>
          </a:p>
        </p:txBody>
      </p:sp>
      <p:sp>
        <p:nvSpPr>
          <p:cNvPr id="10" name="TextBox 10"/>
          <p:cNvSpPr txBox="1"/>
          <p:nvPr/>
        </p:nvSpPr>
        <p:spPr>
          <a:xfrm>
            <a:off x="6600476" y="3160838"/>
            <a:ext cx="1969248" cy="519708"/>
          </a:xfrm>
          <a:prstGeom prst="rect">
            <a:avLst/>
          </a:prstGeom>
        </p:spPr>
        <p:txBody>
          <a:bodyPr lIns="0" tIns="0" rIns="0" bIns="0" rtlCol="0" anchor="t">
            <a:spAutoFit/>
          </a:bodyPr>
          <a:lstStyle/>
          <a:p>
            <a:pPr algn="l">
              <a:lnSpc>
                <a:spcPts val="3240"/>
              </a:lnSpc>
            </a:pPr>
            <a:r>
              <a:rPr lang="en-US" sz="2700">
                <a:solidFill>
                  <a:srgbClr val="FFFFFF"/>
                </a:solidFill>
                <a:latin typeface="Calibri (MS)"/>
                <a:ea typeface="Calibri (MS)"/>
                <a:cs typeface="Calibri (MS)"/>
                <a:sym typeface="Calibri (MS)"/>
              </a:rPr>
              <a:t>Horizon 2045</a:t>
            </a:r>
          </a:p>
        </p:txBody>
      </p:sp>
      <p:sp>
        <p:nvSpPr>
          <p:cNvPr id="11" name="TextBox 11"/>
          <p:cNvSpPr txBox="1"/>
          <p:nvPr/>
        </p:nvSpPr>
        <p:spPr>
          <a:xfrm>
            <a:off x="11111436" y="3160838"/>
            <a:ext cx="1969248" cy="519708"/>
          </a:xfrm>
          <a:prstGeom prst="rect">
            <a:avLst/>
          </a:prstGeom>
        </p:spPr>
        <p:txBody>
          <a:bodyPr lIns="0" tIns="0" rIns="0" bIns="0" rtlCol="0" anchor="t">
            <a:spAutoFit/>
          </a:bodyPr>
          <a:lstStyle/>
          <a:p>
            <a:pPr algn="l">
              <a:lnSpc>
                <a:spcPts val="3240"/>
              </a:lnSpc>
            </a:pPr>
            <a:r>
              <a:rPr lang="en-US" sz="2700">
                <a:solidFill>
                  <a:srgbClr val="FFFFFF"/>
                </a:solidFill>
                <a:latin typeface="Calibri (MS)"/>
                <a:ea typeface="Calibri (MS)"/>
                <a:cs typeface="Calibri (MS)"/>
                <a:sym typeface="Calibri (MS)"/>
              </a:rPr>
              <a:t>Horizon 2075</a:t>
            </a:r>
          </a:p>
        </p:txBody>
      </p:sp>
      <p:sp>
        <p:nvSpPr>
          <p:cNvPr id="12" name="Freeform 12"/>
          <p:cNvSpPr/>
          <p:nvPr/>
        </p:nvSpPr>
        <p:spPr>
          <a:xfrm>
            <a:off x="5362389" y="6988380"/>
            <a:ext cx="8544463" cy="2939993"/>
          </a:xfrm>
          <a:custGeom>
            <a:avLst/>
            <a:gdLst/>
            <a:ahLst/>
            <a:cxnLst/>
            <a:rect l="l" t="t" r="r" b="b"/>
            <a:pathLst>
              <a:path w="8544463" h="2939993">
                <a:moveTo>
                  <a:pt x="0" y="0"/>
                </a:moveTo>
                <a:lnTo>
                  <a:pt x="8544463" y="0"/>
                </a:lnTo>
                <a:lnTo>
                  <a:pt x="8544463" y="2939992"/>
                </a:lnTo>
                <a:lnTo>
                  <a:pt x="0" y="2939992"/>
                </a:lnTo>
                <a:lnTo>
                  <a:pt x="0" y="0"/>
                </a:lnTo>
                <a:close/>
              </a:path>
            </a:pathLst>
          </a:custGeom>
          <a:blipFill>
            <a:blip r:embed="rId3"/>
            <a:stretch>
              <a:fillRect t="-15224"/>
            </a:stretch>
          </a:blipFill>
        </p:spPr>
      </p:sp>
      <p:sp>
        <p:nvSpPr>
          <p:cNvPr id="13" name="Freeform 13"/>
          <p:cNvSpPr/>
          <p:nvPr/>
        </p:nvSpPr>
        <p:spPr>
          <a:xfrm>
            <a:off x="5362389" y="3696774"/>
            <a:ext cx="8544464" cy="2922356"/>
          </a:xfrm>
          <a:custGeom>
            <a:avLst/>
            <a:gdLst/>
            <a:ahLst/>
            <a:cxnLst/>
            <a:rect l="l" t="t" r="r" b="b"/>
            <a:pathLst>
              <a:path w="8544464" h="2922356">
                <a:moveTo>
                  <a:pt x="0" y="0"/>
                </a:moveTo>
                <a:lnTo>
                  <a:pt x="8544463" y="0"/>
                </a:lnTo>
                <a:lnTo>
                  <a:pt x="8544463" y="2922356"/>
                </a:lnTo>
                <a:lnTo>
                  <a:pt x="0" y="2922356"/>
                </a:lnTo>
                <a:lnTo>
                  <a:pt x="0" y="0"/>
                </a:lnTo>
                <a:close/>
              </a:path>
            </a:pathLst>
          </a:custGeom>
          <a:blipFill>
            <a:blip r:embed="rId4"/>
            <a:stretch>
              <a:fillRect/>
            </a:stretch>
          </a:blipFill>
        </p:spPr>
      </p:sp>
      <p:sp>
        <p:nvSpPr>
          <p:cNvPr id="14" name="TextBox 14"/>
          <p:cNvSpPr txBox="1"/>
          <p:nvPr/>
        </p:nvSpPr>
        <p:spPr>
          <a:xfrm>
            <a:off x="404733" y="5023855"/>
            <a:ext cx="2788608" cy="575400"/>
          </a:xfrm>
          <a:prstGeom prst="rect">
            <a:avLst/>
          </a:prstGeom>
        </p:spPr>
        <p:txBody>
          <a:bodyPr lIns="0" tIns="0" rIns="0" bIns="0" rtlCol="0" anchor="t">
            <a:spAutoFit/>
          </a:bodyPr>
          <a:lstStyle/>
          <a:p>
            <a:pPr algn="l">
              <a:lnSpc>
                <a:spcPts val="3600"/>
              </a:lnSpc>
            </a:pPr>
            <a:r>
              <a:rPr lang="en-US" sz="3000" b="1">
                <a:solidFill>
                  <a:srgbClr val="FFFFFF"/>
                </a:solidFill>
                <a:latin typeface="Calibri (MS) Bold"/>
                <a:ea typeface="Calibri (MS) Bold"/>
                <a:cs typeface="Calibri (MS) Bold"/>
                <a:sym typeface="Calibri (MS) Bold"/>
              </a:rPr>
              <a:t>1 Exemple ALPES</a:t>
            </a:r>
          </a:p>
        </p:txBody>
      </p:sp>
      <p:sp>
        <p:nvSpPr>
          <p:cNvPr id="15" name="TextBox 15"/>
          <p:cNvSpPr txBox="1"/>
          <p:nvPr/>
        </p:nvSpPr>
        <p:spPr>
          <a:xfrm>
            <a:off x="404733" y="8137339"/>
            <a:ext cx="3478122" cy="575400"/>
          </a:xfrm>
          <a:prstGeom prst="rect">
            <a:avLst/>
          </a:prstGeom>
        </p:spPr>
        <p:txBody>
          <a:bodyPr lIns="0" tIns="0" rIns="0" bIns="0" rtlCol="0" anchor="t">
            <a:spAutoFit/>
          </a:bodyPr>
          <a:lstStyle/>
          <a:p>
            <a:pPr algn="l">
              <a:lnSpc>
                <a:spcPts val="3600"/>
              </a:lnSpc>
            </a:pPr>
            <a:r>
              <a:rPr lang="en-US" sz="3000" b="1">
                <a:solidFill>
                  <a:srgbClr val="FFFFFF"/>
                </a:solidFill>
                <a:latin typeface="Calibri (MS) Bold"/>
                <a:ea typeface="Calibri (MS) Bold"/>
                <a:cs typeface="Calibri (MS) Bold"/>
                <a:sym typeface="Calibri (MS) Bold"/>
              </a:rPr>
              <a:t>1 Exemple Sud-Ouest</a:t>
            </a:r>
          </a:p>
        </p:txBody>
      </p:sp>
      <p:grpSp>
        <p:nvGrpSpPr>
          <p:cNvPr id="16" name="Group 16"/>
          <p:cNvGrpSpPr/>
          <p:nvPr/>
        </p:nvGrpSpPr>
        <p:grpSpPr>
          <a:xfrm>
            <a:off x="4093837" y="5134268"/>
            <a:ext cx="790043" cy="421251"/>
            <a:chOff x="0" y="0"/>
            <a:chExt cx="1053390" cy="561668"/>
          </a:xfrm>
        </p:grpSpPr>
        <p:sp>
          <p:nvSpPr>
            <p:cNvPr id="17" name="Freeform 17"/>
            <p:cNvSpPr/>
            <p:nvPr/>
          </p:nvSpPr>
          <p:spPr>
            <a:xfrm>
              <a:off x="12700" y="12700"/>
              <a:ext cx="1027938" cy="536321"/>
            </a:xfrm>
            <a:custGeom>
              <a:avLst/>
              <a:gdLst/>
              <a:ahLst/>
              <a:cxnLst/>
              <a:rect l="l" t="t" r="r" b="b"/>
              <a:pathLst>
                <a:path w="1027938" h="536321">
                  <a:moveTo>
                    <a:pt x="0" y="134112"/>
                  </a:moveTo>
                  <a:lnTo>
                    <a:pt x="753872" y="134112"/>
                  </a:lnTo>
                  <a:lnTo>
                    <a:pt x="753872" y="0"/>
                  </a:lnTo>
                  <a:lnTo>
                    <a:pt x="1027938" y="268097"/>
                  </a:lnTo>
                  <a:lnTo>
                    <a:pt x="753872" y="536321"/>
                  </a:lnTo>
                  <a:lnTo>
                    <a:pt x="753872" y="402209"/>
                  </a:lnTo>
                  <a:lnTo>
                    <a:pt x="0" y="402209"/>
                  </a:lnTo>
                  <a:close/>
                </a:path>
              </a:pathLst>
            </a:custGeom>
            <a:solidFill>
              <a:srgbClr val="FFFFFF"/>
            </a:solidFill>
          </p:spPr>
        </p:sp>
        <p:sp>
          <p:nvSpPr>
            <p:cNvPr id="18" name="Freeform 18"/>
            <p:cNvSpPr/>
            <p:nvPr/>
          </p:nvSpPr>
          <p:spPr>
            <a:xfrm>
              <a:off x="0" y="-889"/>
              <a:ext cx="1053338" cy="563499"/>
            </a:xfrm>
            <a:custGeom>
              <a:avLst/>
              <a:gdLst/>
              <a:ahLst/>
              <a:cxnLst/>
              <a:rect l="l" t="t" r="r" b="b"/>
              <a:pathLst>
                <a:path w="1053338" h="563499">
                  <a:moveTo>
                    <a:pt x="12700" y="135001"/>
                  </a:moveTo>
                  <a:lnTo>
                    <a:pt x="766572" y="135001"/>
                  </a:lnTo>
                  <a:lnTo>
                    <a:pt x="766572" y="147701"/>
                  </a:lnTo>
                  <a:lnTo>
                    <a:pt x="753872" y="147701"/>
                  </a:lnTo>
                  <a:lnTo>
                    <a:pt x="753872" y="13589"/>
                  </a:lnTo>
                  <a:cubicBezTo>
                    <a:pt x="753872" y="8509"/>
                    <a:pt x="756920" y="3810"/>
                    <a:pt x="761619" y="1905"/>
                  </a:cubicBezTo>
                  <a:cubicBezTo>
                    <a:pt x="766318" y="0"/>
                    <a:pt x="771779" y="1016"/>
                    <a:pt x="775462" y="4572"/>
                  </a:cubicBezTo>
                  <a:lnTo>
                    <a:pt x="1049528" y="272669"/>
                  </a:lnTo>
                  <a:cubicBezTo>
                    <a:pt x="1051941" y="275082"/>
                    <a:pt x="1053338" y="278384"/>
                    <a:pt x="1053338" y="281686"/>
                  </a:cubicBezTo>
                  <a:cubicBezTo>
                    <a:pt x="1053338" y="284988"/>
                    <a:pt x="1051941" y="288417"/>
                    <a:pt x="1049528" y="290703"/>
                  </a:cubicBezTo>
                  <a:lnTo>
                    <a:pt x="775462" y="558927"/>
                  </a:lnTo>
                  <a:cubicBezTo>
                    <a:pt x="771779" y="562483"/>
                    <a:pt x="766318" y="563499"/>
                    <a:pt x="761619" y="561594"/>
                  </a:cubicBezTo>
                  <a:cubicBezTo>
                    <a:pt x="756920" y="559689"/>
                    <a:pt x="753872" y="554990"/>
                    <a:pt x="753872" y="549910"/>
                  </a:cubicBezTo>
                  <a:lnTo>
                    <a:pt x="753872" y="415798"/>
                  </a:lnTo>
                  <a:lnTo>
                    <a:pt x="766572" y="415798"/>
                  </a:lnTo>
                  <a:lnTo>
                    <a:pt x="766572" y="428498"/>
                  </a:lnTo>
                  <a:lnTo>
                    <a:pt x="12700" y="428498"/>
                  </a:lnTo>
                  <a:cubicBezTo>
                    <a:pt x="5715" y="428498"/>
                    <a:pt x="0" y="422783"/>
                    <a:pt x="0" y="415798"/>
                  </a:cubicBezTo>
                  <a:lnTo>
                    <a:pt x="0" y="147701"/>
                  </a:lnTo>
                  <a:cubicBezTo>
                    <a:pt x="0" y="140716"/>
                    <a:pt x="5715" y="135001"/>
                    <a:pt x="12700" y="135001"/>
                  </a:cubicBezTo>
                  <a:moveTo>
                    <a:pt x="12700" y="160401"/>
                  </a:moveTo>
                  <a:lnTo>
                    <a:pt x="12700" y="147701"/>
                  </a:lnTo>
                  <a:lnTo>
                    <a:pt x="25400" y="147701"/>
                  </a:lnTo>
                  <a:lnTo>
                    <a:pt x="25400" y="415798"/>
                  </a:lnTo>
                  <a:lnTo>
                    <a:pt x="12700" y="415798"/>
                  </a:lnTo>
                  <a:lnTo>
                    <a:pt x="12700" y="403098"/>
                  </a:lnTo>
                  <a:lnTo>
                    <a:pt x="766572" y="403098"/>
                  </a:lnTo>
                  <a:cubicBezTo>
                    <a:pt x="773557" y="403098"/>
                    <a:pt x="779272" y="408813"/>
                    <a:pt x="779272" y="415798"/>
                  </a:cubicBezTo>
                  <a:lnTo>
                    <a:pt x="779272" y="549910"/>
                  </a:lnTo>
                  <a:lnTo>
                    <a:pt x="766572" y="549910"/>
                  </a:lnTo>
                  <a:lnTo>
                    <a:pt x="757682" y="540893"/>
                  </a:lnTo>
                  <a:lnTo>
                    <a:pt x="1031748" y="272669"/>
                  </a:lnTo>
                  <a:lnTo>
                    <a:pt x="1040638" y="281686"/>
                  </a:lnTo>
                  <a:lnTo>
                    <a:pt x="1031748" y="290703"/>
                  </a:lnTo>
                  <a:lnTo>
                    <a:pt x="757809" y="22606"/>
                  </a:lnTo>
                  <a:lnTo>
                    <a:pt x="766699" y="13589"/>
                  </a:lnTo>
                  <a:lnTo>
                    <a:pt x="779399" y="13589"/>
                  </a:lnTo>
                  <a:lnTo>
                    <a:pt x="779399" y="147701"/>
                  </a:lnTo>
                  <a:cubicBezTo>
                    <a:pt x="779399" y="154686"/>
                    <a:pt x="773684" y="160401"/>
                    <a:pt x="766699" y="160401"/>
                  </a:cubicBezTo>
                  <a:lnTo>
                    <a:pt x="12700" y="160401"/>
                  </a:lnTo>
                  <a:close/>
                </a:path>
              </a:pathLst>
            </a:custGeom>
            <a:solidFill>
              <a:srgbClr val="F3E80A"/>
            </a:solidFill>
          </p:spPr>
        </p:sp>
      </p:grpSp>
      <p:grpSp>
        <p:nvGrpSpPr>
          <p:cNvPr id="19" name="Group 19"/>
          <p:cNvGrpSpPr/>
          <p:nvPr/>
        </p:nvGrpSpPr>
        <p:grpSpPr>
          <a:xfrm>
            <a:off x="4093837" y="8247751"/>
            <a:ext cx="790043" cy="421251"/>
            <a:chOff x="0" y="0"/>
            <a:chExt cx="1053390" cy="561668"/>
          </a:xfrm>
        </p:grpSpPr>
        <p:sp>
          <p:nvSpPr>
            <p:cNvPr id="20" name="Freeform 20"/>
            <p:cNvSpPr/>
            <p:nvPr/>
          </p:nvSpPr>
          <p:spPr>
            <a:xfrm>
              <a:off x="12700" y="12700"/>
              <a:ext cx="1027938" cy="536321"/>
            </a:xfrm>
            <a:custGeom>
              <a:avLst/>
              <a:gdLst/>
              <a:ahLst/>
              <a:cxnLst/>
              <a:rect l="l" t="t" r="r" b="b"/>
              <a:pathLst>
                <a:path w="1027938" h="536321">
                  <a:moveTo>
                    <a:pt x="0" y="134112"/>
                  </a:moveTo>
                  <a:lnTo>
                    <a:pt x="753872" y="134112"/>
                  </a:lnTo>
                  <a:lnTo>
                    <a:pt x="753872" y="0"/>
                  </a:lnTo>
                  <a:lnTo>
                    <a:pt x="1027938" y="268097"/>
                  </a:lnTo>
                  <a:lnTo>
                    <a:pt x="753872" y="536321"/>
                  </a:lnTo>
                  <a:lnTo>
                    <a:pt x="753872" y="402209"/>
                  </a:lnTo>
                  <a:lnTo>
                    <a:pt x="0" y="402209"/>
                  </a:lnTo>
                  <a:close/>
                </a:path>
              </a:pathLst>
            </a:custGeom>
            <a:solidFill>
              <a:srgbClr val="FFFFFF"/>
            </a:solidFill>
          </p:spPr>
        </p:sp>
        <p:sp>
          <p:nvSpPr>
            <p:cNvPr id="21" name="Freeform 21"/>
            <p:cNvSpPr/>
            <p:nvPr/>
          </p:nvSpPr>
          <p:spPr>
            <a:xfrm>
              <a:off x="0" y="-889"/>
              <a:ext cx="1053338" cy="563499"/>
            </a:xfrm>
            <a:custGeom>
              <a:avLst/>
              <a:gdLst/>
              <a:ahLst/>
              <a:cxnLst/>
              <a:rect l="l" t="t" r="r" b="b"/>
              <a:pathLst>
                <a:path w="1053338" h="563499">
                  <a:moveTo>
                    <a:pt x="12700" y="135001"/>
                  </a:moveTo>
                  <a:lnTo>
                    <a:pt x="766572" y="135001"/>
                  </a:lnTo>
                  <a:lnTo>
                    <a:pt x="766572" y="147701"/>
                  </a:lnTo>
                  <a:lnTo>
                    <a:pt x="753872" y="147701"/>
                  </a:lnTo>
                  <a:lnTo>
                    <a:pt x="753872" y="13589"/>
                  </a:lnTo>
                  <a:cubicBezTo>
                    <a:pt x="753872" y="8509"/>
                    <a:pt x="756920" y="3810"/>
                    <a:pt x="761619" y="1905"/>
                  </a:cubicBezTo>
                  <a:cubicBezTo>
                    <a:pt x="766318" y="0"/>
                    <a:pt x="771779" y="1016"/>
                    <a:pt x="775462" y="4572"/>
                  </a:cubicBezTo>
                  <a:lnTo>
                    <a:pt x="1049528" y="272669"/>
                  </a:lnTo>
                  <a:cubicBezTo>
                    <a:pt x="1051941" y="275082"/>
                    <a:pt x="1053338" y="278384"/>
                    <a:pt x="1053338" y="281686"/>
                  </a:cubicBezTo>
                  <a:cubicBezTo>
                    <a:pt x="1053338" y="284988"/>
                    <a:pt x="1051941" y="288417"/>
                    <a:pt x="1049528" y="290703"/>
                  </a:cubicBezTo>
                  <a:lnTo>
                    <a:pt x="775462" y="558927"/>
                  </a:lnTo>
                  <a:cubicBezTo>
                    <a:pt x="771779" y="562483"/>
                    <a:pt x="766318" y="563499"/>
                    <a:pt x="761619" y="561594"/>
                  </a:cubicBezTo>
                  <a:cubicBezTo>
                    <a:pt x="756920" y="559689"/>
                    <a:pt x="753872" y="554990"/>
                    <a:pt x="753872" y="549910"/>
                  </a:cubicBezTo>
                  <a:lnTo>
                    <a:pt x="753872" y="415798"/>
                  </a:lnTo>
                  <a:lnTo>
                    <a:pt x="766572" y="415798"/>
                  </a:lnTo>
                  <a:lnTo>
                    <a:pt x="766572" y="428498"/>
                  </a:lnTo>
                  <a:lnTo>
                    <a:pt x="12700" y="428498"/>
                  </a:lnTo>
                  <a:cubicBezTo>
                    <a:pt x="5715" y="428498"/>
                    <a:pt x="0" y="422783"/>
                    <a:pt x="0" y="415798"/>
                  </a:cubicBezTo>
                  <a:lnTo>
                    <a:pt x="0" y="147701"/>
                  </a:lnTo>
                  <a:cubicBezTo>
                    <a:pt x="0" y="140716"/>
                    <a:pt x="5715" y="135001"/>
                    <a:pt x="12700" y="135001"/>
                  </a:cubicBezTo>
                  <a:moveTo>
                    <a:pt x="12700" y="160401"/>
                  </a:moveTo>
                  <a:lnTo>
                    <a:pt x="12700" y="147701"/>
                  </a:lnTo>
                  <a:lnTo>
                    <a:pt x="25400" y="147701"/>
                  </a:lnTo>
                  <a:lnTo>
                    <a:pt x="25400" y="415798"/>
                  </a:lnTo>
                  <a:lnTo>
                    <a:pt x="12700" y="415798"/>
                  </a:lnTo>
                  <a:lnTo>
                    <a:pt x="12700" y="403098"/>
                  </a:lnTo>
                  <a:lnTo>
                    <a:pt x="766572" y="403098"/>
                  </a:lnTo>
                  <a:cubicBezTo>
                    <a:pt x="773557" y="403098"/>
                    <a:pt x="779272" y="408813"/>
                    <a:pt x="779272" y="415798"/>
                  </a:cubicBezTo>
                  <a:lnTo>
                    <a:pt x="779272" y="549910"/>
                  </a:lnTo>
                  <a:lnTo>
                    <a:pt x="766572" y="549910"/>
                  </a:lnTo>
                  <a:lnTo>
                    <a:pt x="757682" y="540893"/>
                  </a:lnTo>
                  <a:lnTo>
                    <a:pt x="1031748" y="272669"/>
                  </a:lnTo>
                  <a:lnTo>
                    <a:pt x="1040638" y="281686"/>
                  </a:lnTo>
                  <a:lnTo>
                    <a:pt x="1031748" y="290703"/>
                  </a:lnTo>
                  <a:lnTo>
                    <a:pt x="757809" y="22606"/>
                  </a:lnTo>
                  <a:lnTo>
                    <a:pt x="766699" y="13589"/>
                  </a:lnTo>
                  <a:lnTo>
                    <a:pt x="779399" y="13589"/>
                  </a:lnTo>
                  <a:lnTo>
                    <a:pt x="779399" y="147701"/>
                  </a:lnTo>
                  <a:cubicBezTo>
                    <a:pt x="779399" y="154686"/>
                    <a:pt x="773684" y="160401"/>
                    <a:pt x="766699" y="160401"/>
                  </a:cubicBezTo>
                  <a:lnTo>
                    <a:pt x="12700" y="160401"/>
                  </a:lnTo>
                  <a:close/>
                </a:path>
              </a:pathLst>
            </a:custGeom>
            <a:solidFill>
              <a:srgbClr val="F3E80A"/>
            </a:solidFill>
          </p:spPr>
        </p:sp>
      </p:grpSp>
      <p:sp>
        <p:nvSpPr>
          <p:cNvPr id="22" name="TextBox 22"/>
          <p:cNvSpPr txBox="1"/>
          <p:nvPr/>
        </p:nvSpPr>
        <p:spPr>
          <a:xfrm>
            <a:off x="17811523" y="9762898"/>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Open Sans"/>
                <a:ea typeface="Open Sans"/>
                <a:cs typeface="Open Sans"/>
                <a:sym typeface="Open Sans"/>
              </a:rPr>
              <a:t>15</a:t>
            </a:r>
          </a:p>
        </p:txBody>
      </p:sp>
      <p:sp>
        <p:nvSpPr>
          <p:cNvPr id="23" name="Freeform 23"/>
          <p:cNvSpPr/>
          <p:nvPr/>
        </p:nvSpPr>
        <p:spPr>
          <a:xfrm>
            <a:off x="186051" y="9659767"/>
            <a:ext cx="1050062" cy="488279"/>
          </a:xfrm>
          <a:custGeom>
            <a:avLst/>
            <a:gdLst/>
            <a:ahLst/>
            <a:cxnLst/>
            <a:rect l="l" t="t" r="r" b="b"/>
            <a:pathLst>
              <a:path w="1050062" h="488279">
                <a:moveTo>
                  <a:pt x="0" y="0"/>
                </a:moveTo>
                <a:lnTo>
                  <a:pt x="1050062" y="0"/>
                </a:lnTo>
                <a:lnTo>
                  <a:pt x="1050062" y="488279"/>
                </a:lnTo>
                <a:lnTo>
                  <a:pt x="0" y="488279"/>
                </a:lnTo>
                <a:lnTo>
                  <a:pt x="0" y="0"/>
                </a:lnTo>
                <a:close/>
              </a:path>
            </a:pathLst>
          </a:custGeom>
          <a:blipFill>
            <a:blip r:embed="rId5"/>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83B5C"/>
        </a:solidFill>
        <a:effectLst/>
      </p:bgPr>
    </p:bg>
    <p:spTree>
      <p:nvGrpSpPr>
        <p:cNvPr id="1" name=""/>
        <p:cNvGrpSpPr/>
        <p:nvPr/>
      </p:nvGrpSpPr>
      <p:grpSpPr>
        <a:xfrm>
          <a:off x="0" y="0"/>
          <a:ext cx="0" cy="0"/>
          <a:chOff x="0" y="0"/>
          <a:chExt cx="0" cy="0"/>
        </a:xfrm>
      </p:grpSpPr>
      <p:sp>
        <p:nvSpPr>
          <p:cNvPr id="2" name="TextBox 2"/>
          <p:cNvSpPr txBox="1"/>
          <p:nvPr/>
        </p:nvSpPr>
        <p:spPr>
          <a:xfrm>
            <a:off x="372176" y="1623607"/>
            <a:ext cx="17295936" cy="1517523"/>
          </a:xfrm>
          <a:prstGeom prst="rect">
            <a:avLst/>
          </a:prstGeom>
        </p:spPr>
        <p:txBody>
          <a:bodyPr lIns="0" tIns="0" rIns="0" bIns="0" rtlCol="0" anchor="t">
            <a:spAutoFit/>
          </a:bodyPr>
          <a:lstStyle/>
          <a:p>
            <a:pPr algn="l">
              <a:lnSpc>
                <a:spcPts val="2916"/>
              </a:lnSpc>
            </a:pPr>
            <a:r>
              <a:rPr lang="en-US" sz="2700" b="1" u="sng">
                <a:solidFill>
                  <a:srgbClr val="FFFFFF"/>
                </a:solidFill>
                <a:latin typeface="Calibri (MS) Bold"/>
                <a:ea typeface="Calibri (MS) Bold"/>
                <a:cs typeface="Calibri (MS) Bold"/>
                <a:sym typeface="Calibri (MS) Bold"/>
              </a:rPr>
              <a:t>Impact du CC sur le productible</a:t>
            </a:r>
          </a:p>
          <a:p>
            <a:pPr algn="l">
              <a:lnSpc>
                <a:spcPts val="2916"/>
              </a:lnSpc>
            </a:pPr>
            <a:r>
              <a:rPr lang="en-US" sz="2700">
                <a:solidFill>
                  <a:srgbClr val="FFFFFF"/>
                </a:solidFill>
                <a:latin typeface="Calibri (MS)"/>
                <a:ea typeface="Calibri (MS)"/>
                <a:cs typeface="Calibri (MS)"/>
                <a:sym typeface="Calibri (MS)"/>
              </a:rPr>
              <a:t>Résultats de l'impact du changement climatique à l'horizon 2045 (moyenne sur la période 2035-2055).</a:t>
            </a:r>
          </a:p>
          <a:p>
            <a:pPr algn="l">
              <a:lnSpc>
                <a:spcPts val="2916"/>
              </a:lnSpc>
            </a:pPr>
            <a:r>
              <a:rPr lang="en-US" sz="2700">
                <a:solidFill>
                  <a:srgbClr val="FFFFFF"/>
                </a:solidFill>
                <a:latin typeface="Calibri (MS)"/>
                <a:ea typeface="Calibri (MS)"/>
                <a:cs typeface="Calibri (MS)"/>
                <a:sym typeface="Calibri (MS)"/>
              </a:rPr>
              <a:t>Représentation graphique de la baisse de productible annuel (moyenne glissante sur 20 ans) de chaque trajectoire climatique, la moyenne par RCP ainsi que l’écart-type.</a:t>
            </a:r>
          </a:p>
        </p:txBody>
      </p:sp>
      <p:sp>
        <p:nvSpPr>
          <p:cNvPr id="3" name="TextBox 3"/>
          <p:cNvSpPr txBox="1"/>
          <p:nvPr/>
        </p:nvSpPr>
        <p:spPr>
          <a:xfrm>
            <a:off x="11394264" y="8322333"/>
            <a:ext cx="6208810" cy="1852786"/>
          </a:xfrm>
          <a:prstGeom prst="rect">
            <a:avLst/>
          </a:prstGeom>
        </p:spPr>
        <p:txBody>
          <a:bodyPr lIns="0" tIns="0" rIns="0" bIns="0" rtlCol="0" anchor="t">
            <a:spAutoFit/>
          </a:bodyPr>
          <a:lstStyle/>
          <a:p>
            <a:pPr algn="l">
              <a:lnSpc>
                <a:spcPts val="2879"/>
              </a:lnSpc>
            </a:pPr>
            <a:r>
              <a:rPr lang="en-US" sz="2400" b="1" dirty="0" err="1">
                <a:solidFill>
                  <a:srgbClr val="FFFFFF"/>
                </a:solidFill>
                <a:latin typeface="Calibri (MS) Bold"/>
                <a:ea typeface="Calibri (MS) Bold"/>
                <a:cs typeface="Calibri (MS) Bold"/>
                <a:sym typeface="Calibri (MS) Bold"/>
              </a:rPr>
              <a:t>Principaux</a:t>
            </a:r>
            <a:r>
              <a:rPr lang="en-US" sz="2400" b="1" dirty="0">
                <a:solidFill>
                  <a:srgbClr val="FFFFFF"/>
                </a:solidFill>
                <a:latin typeface="Calibri (MS) Bold"/>
                <a:ea typeface="Calibri (MS) Bold"/>
                <a:cs typeface="Calibri (MS) Bold"/>
                <a:sym typeface="Calibri (MS) Bold"/>
              </a:rPr>
              <a:t> </a:t>
            </a:r>
            <a:r>
              <a:rPr lang="en-US" sz="2400" b="1" dirty="0" err="1">
                <a:solidFill>
                  <a:srgbClr val="FFFFFF"/>
                </a:solidFill>
                <a:latin typeface="Calibri (MS) Bold"/>
                <a:ea typeface="Calibri (MS) Bold"/>
                <a:cs typeface="Calibri (MS) Bold"/>
                <a:sym typeface="Calibri (MS) Bold"/>
              </a:rPr>
              <a:t>résultats</a:t>
            </a:r>
            <a:endParaRPr lang="en-US" sz="2400" b="1" dirty="0">
              <a:solidFill>
                <a:srgbClr val="FFFFFF"/>
              </a:solidFill>
              <a:latin typeface="Calibri (MS) Bold"/>
              <a:ea typeface="Calibri (MS) Bold"/>
              <a:cs typeface="Calibri (MS) Bold"/>
              <a:sym typeface="Calibri (MS) Bold"/>
            </a:endParaRPr>
          </a:p>
          <a:p>
            <a:pPr marL="434340" lvl="1" indent="-217170" algn="l">
              <a:lnSpc>
                <a:spcPts val="2879"/>
              </a:lnSpc>
              <a:buFont typeface="Arial"/>
              <a:buChar char="•"/>
            </a:pPr>
            <a:r>
              <a:rPr lang="en-US" sz="2400" dirty="0">
                <a:solidFill>
                  <a:srgbClr val="FFFFFF"/>
                </a:solidFill>
                <a:latin typeface="Calibri (MS)"/>
                <a:ea typeface="Calibri (MS)"/>
                <a:cs typeface="Calibri (MS)"/>
                <a:sym typeface="Calibri (MS)"/>
              </a:rPr>
              <a:t>Horizon 2055 : peu de </a:t>
            </a:r>
            <a:r>
              <a:rPr lang="en-US" sz="2400" dirty="0" err="1">
                <a:solidFill>
                  <a:srgbClr val="FFFFFF"/>
                </a:solidFill>
                <a:latin typeface="Calibri (MS)"/>
                <a:ea typeface="Calibri (MS)"/>
                <a:cs typeface="Calibri (MS)"/>
                <a:sym typeface="Calibri (MS)"/>
              </a:rPr>
              <a:t>différences</a:t>
            </a:r>
            <a:r>
              <a:rPr lang="en-US" sz="2400" dirty="0">
                <a:solidFill>
                  <a:srgbClr val="FFFFFF"/>
                </a:solidFill>
                <a:latin typeface="Calibri (MS)"/>
                <a:ea typeface="Calibri (MS)"/>
                <a:cs typeface="Calibri (MS)"/>
                <a:sym typeface="Calibri (MS)"/>
              </a:rPr>
              <a:t> RCP 4.5/8.5 </a:t>
            </a:r>
          </a:p>
          <a:p>
            <a:pPr marL="434340" lvl="1" indent="-217170" algn="l">
              <a:lnSpc>
                <a:spcPts val="2879"/>
              </a:lnSpc>
              <a:buFont typeface="Arial"/>
              <a:buChar char="•"/>
            </a:pPr>
            <a:r>
              <a:rPr lang="en-US" sz="2400" dirty="0">
                <a:solidFill>
                  <a:srgbClr val="FFFFFF"/>
                </a:solidFill>
                <a:latin typeface="Calibri (MS)"/>
                <a:ea typeface="Calibri (MS)"/>
                <a:cs typeface="Calibri (MS)"/>
                <a:sym typeface="Calibri (MS)"/>
              </a:rPr>
              <a:t>-5% à -6% de production </a:t>
            </a:r>
            <a:r>
              <a:rPr lang="en-US" sz="2400" dirty="0" err="1">
                <a:solidFill>
                  <a:srgbClr val="FFFFFF"/>
                </a:solidFill>
                <a:latin typeface="Calibri (MS)"/>
                <a:ea typeface="Calibri (MS)"/>
                <a:cs typeface="Calibri (MS)"/>
                <a:sym typeface="Calibri (MS)"/>
              </a:rPr>
              <a:t>moyenne</a:t>
            </a:r>
            <a:endParaRPr lang="en-US" sz="2400" dirty="0">
              <a:solidFill>
                <a:srgbClr val="FFFFFF"/>
              </a:solidFill>
              <a:latin typeface="Calibri (MS)"/>
              <a:ea typeface="Calibri (MS)"/>
              <a:cs typeface="Calibri (MS)"/>
              <a:sym typeface="Calibri (MS)"/>
            </a:endParaRPr>
          </a:p>
          <a:p>
            <a:pPr marL="434340" lvl="1" indent="-217170" algn="l">
              <a:lnSpc>
                <a:spcPts val="2879"/>
              </a:lnSpc>
              <a:buFont typeface="Arial"/>
              <a:buChar char="•"/>
            </a:pPr>
            <a:r>
              <a:rPr lang="en-US" sz="2400" dirty="0" err="1">
                <a:solidFill>
                  <a:srgbClr val="FFFFFF"/>
                </a:solidFill>
                <a:latin typeface="Calibri (MS)"/>
                <a:ea typeface="Calibri (MS)"/>
                <a:cs typeface="Calibri (MS)"/>
                <a:sym typeface="Calibri (MS)"/>
              </a:rPr>
              <a:t>Saisonnalité</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tarifaire</a:t>
            </a:r>
            <a:r>
              <a:rPr lang="en-US" sz="2400" dirty="0">
                <a:solidFill>
                  <a:srgbClr val="FFFFFF"/>
                </a:solidFill>
                <a:latin typeface="Calibri (MS)"/>
                <a:ea typeface="Calibri (MS)"/>
                <a:cs typeface="Calibri (MS)"/>
                <a:sym typeface="Calibri (MS)"/>
              </a:rPr>
              <a:t> qui </a:t>
            </a:r>
            <a:r>
              <a:rPr lang="en-US" sz="2400" dirty="0" err="1">
                <a:solidFill>
                  <a:srgbClr val="FFFFFF"/>
                </a:solidFill>
                <a:latin typeface="Calibri (MS)"/>
                <a:ea typeface="Calibri (MS)"/>
                <a:cs typeface="Calibri (MS)"/>
                <a:sym typeface="Calibri (MS)"/>
              </a:rPr>
              <a:t>évolue</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initialement</a:t>
            </a:r>
            <a:r>
              <a:rPr lang="en-US" sz="2400" dirty="0">
                <a:solidFill>
                  <a:srgbClr val="FFFFFF"/>
                </a:solidFill>
                <a:latin typeface="Calibri (MS)"/>
                <a:ea typeface="Calibri (MS)"/>
                <a:cs typeface="Calibri (MS)"/>
                <a:sym typeface="Calibri (MS)"/>
              </a:rPr>
              <a:t> 53% hiver / 47% </a:t>
            </a:r>
            <a:r>
              <a:rPr lang="en-US" sz="2400" dirty="0" err="1">
                <a:solidFill>
                  <a:srgbClr val="FFFFFF"/>
                </a:solidFill>
                <a:latin typeface="Calibri (MS)"/>
                <a:ea typeface="Calibri (MS)"/>
                <a:cs typeface="Calibri (MS)"/>
                <a:sym typeface="Calibri (MS)"/>
              </a:rPr>
              <a:t>été</a:t>
            </a:r>
            <a:r>
              <a:rPr lang="en-US" sz="2400" dirty="0">
                <a:solidFill>
                  <a:srgbClr val="FFFFFF"/>
                </a:solidFill>
                <a:latin typeface="Calibri (MS)"/>
                <a:ea typeface="Calibri (MS)"/>
                <a:cs typeface="Calibri (MS)"/>
                <a:sym typeface="Calibri (MS)"/>
              </a:rPr>
              <a:t>)</a:t>
            </a:r>
          </a:p>
        </p:txBody>
      </p:sp>
      <p:sp>
        <p:nvSpPr>
          <p:cNvPr id="4" name="Freeform 4"/>
          <p:cNvSpPr/>
          <p:nvPr/>
        </p:nvSpPr>
        <p:spPr>
          <a:xfrm>
            <a:off x="11285528" y="3240609"/>
            <a:ext cx="6791940" cy="1249512"/>
          </a:xfrm>
          <a:custGeom>
            <a:avLst/>
            <a:gdLst/>
            <a:ahLst/>
            <a:cxnLst/>
            <a:rect l="l" t="t" r="r" b="b"/>
            <a:pathLst>
              <a:path w="6561140" h="1298473">
                <a:moveTo>
                  <a:pt x="0" y="0"/>
                </a:moveTo>
                <a:lnTo>
                  <a:pt x="6561140" y="0"/>
                </a:lnTo>
                <a:lnTo>
                  <a:pt x="6561140" y="1298473"/>
                </a:lnTo>
                <a:lnTo>
                  <a:pt x="0" y="1298473"/>
                </a:lnTo>
                <a:lnTo>
                  <a:pt x="0" y="0"/>
                </a:lnTo>
                <a:close/>
              </a:path>
            </a:pathLst>
          </a:custGeom>
          <a:blipFill>
            <a:blip r:embed="rId2"/>
            <a:stretch>
              <a:fillRect l="-20042" t="-32507" r="-4158" b="-5214"/>
            </a:stretch>
          </a:blipFill>
        </p:spPr>
        <p:txBody>
          <a:bodyPr/>
          <a:lstStyle/>
          <a:p>
            <a:endParaRPr lang="fr-FR" dirty="0"/>
          </a:p>
        </p:txBody>
      </p:sp>
      <p:sp>
        <p:nvSpPr>
          <p:cNvPr id="5" name="Freeform 5"/>
          <p:cNvSpPr/>
          <p:nvPr/>
        </p:nvSpPr>
        <p:spPr>
          <a:xfrm>
            <a:off x="5268735" y="3367408"/>
            <a:ext cx="5829201" cy="3460551"/>
          </a:xfrm>
          <a:custGeom>
            <a:avLst/>
            <a:gdLst/>
            <a:ahLst/>
            <a:cxnLst/>
            <a:rect l="l" t="t" r="r" b="b"/>
            <a:pathLst>
              <a:path w="5829201" h="3460551">
                <a:moveTo>
                  <a:pt x="0" y="0"/>
                </a:moveTo>
                <a:lnTo>
                  <a:pt x="5829201" y="0"/>
                </a:lnTo>
                <a:lnTo>
                  <a:pt x="5829201" y="3460551"/>
                </a:lnTo>
                <a:lnTo>
                  <a:pt x="0" y="3460551"/>
                </a:lnTo>
                <a:lnTo>
                  <a:pt x="0" y="0"/>
                </a:lnTo>
                <a:close/>
              </a:path>
            </a:pathLst>
          </a:custGeom>
          <a:blipFill>
            <a:blip r:embed="rId3"/>
            <a:stretch>
              <a:fillRect t="-9450" b="-5879"/>
            </a:stretch>
          </a:blipFill>
        </p:spPr>
      </p:sp>
      <p:sp>
        <p:nvSpPr>
          <p:cNvPr id="6" name="Freeform 6"/>
          <p:cNvSpPr/>
          <p:nvPr/>
        </p:nvSpPr>
        <p:spPr>
          <a:xfrm>
            <a:off x="11315024" y="6776338"/>
            <a:ext cx="6791941" cy="1395589"/>
          </a:xfrm>
          <a:custGeom>
            <a:avLst/>
            <a:gdLst/>
            <a:ahLst/>
            <a:cxnLst/>
            <a:rect l="l" t="t" r="r" b="b"/>
            <a:pathLst>
              <a:path w="6565470" h="1298473">
                <a:moveTo>
                  <a:pt x="0" y="0"/>
                </a:moveTo>
                <a:lnTo>
                  <a:pt x="6565470" y="0"/>
                </a:lnTo>
                <a:lnTo>
                  <a:pt x="6565470" y="1298474"/>
                </a:lnTo>
                <a:lnTo>
                  <a:pt x="0" y="1298474"/>
                </a:lnTo>
                <a:lnTo>
                  <a:pt x="0" y="0"/>
                </a:lnTo>
                <a:close/>
              </a:path>
            </a:pathLst>
          </a:custGeom>
          <a:blipFill>
            <a:blip r:embed="rId4"/>
            <a:stretch>
              <a:fillRect l="-17315" t="-29165" r="-2519" b="-3649"/>
            </a:stretch>
          </a:blipFill>
        </p:spPr>
        <p:txBody>
          <a:bodyPr/>
          <a:lstStyle/>
          <a:p>
            <a:endParaRPr lang="fr-FR" dirty="0"/>
          </a:p>
        </p:txBody>
      </p:sp>
      <p:sp>
        <p:nvSpPr>
          <p:cNvPr id="7" name="Freeform 7"/>
          <p:cNvSpPr/>
          <p:nvPr/>
        </p:nvSpPr>
        <p:spPr>
          <a:xfrm>
            <a:off x="5268735" y="6896100"/>
            <a:ext cx="5829201" cy="3316572"/>
          </a:xfrm>
          <a:custGeom>
            <a:avLst/>
            <a:gdLst/>
            <a:ahLst/>
            <a:cxnLst/>
            <a:rect l="l" t="t" r="r" b="b"/>
            <a:pathLst>
              <a:path w="5829201" h="3316572">
                <a:moveTo>
                  <a:pt x="0" y="0"/>
                </a:moveTo>
                <a:lnTo>
                  <a:pt x="5829201" y="0"/>
                </a:lnTo>
                <a:lnTo>
                  <a:pt x="5829201" y="3316572"/>
                </a:lnTo>
                <a:lnTo>
                  <a:pt x="0" y="3316572"/>
                </a:lnTo>
                <a:lnTo>
                  <a:pt x="0" y="0"/>
                </a:lnTo>
                <a:close/>
              </a:path>
            </a:pathLst>
          </a:custGeom>
          <a:blipFill>
            <a:blip r:embed="rId5"/>
            <a:stretch>
              <a:fillRect t="-11334" b="-9810"/>
            </a:stretch>
          </a:blipFill>
        </p:spPr>
      </p:sp>
      <p:sp>
        <p:nvSpPr>
          <p:cNvPr id="8" name="TextBox 8"/>
          <p:cNvSpPr txBox="1"/>
          <p:nvPr/>
        </p:nvSpPr>
        <p:spPr>
          <a:xfrm>
            <a:off x="11394264" y="4732556"/>
            <a:ext cx="6338884" cy="1890554"/>
          </a:xfrm>
          <a:prstGeom prst="rect">
            <a:avLst/>
          </a:prstGeom>
        </p:spPr>
        <p:txBody>
          <a:bodyPr lIns="0" tIns="0" rIns="0" bIns="0" rtlCol="0" anchor="t">
            <a:spAutoFit/>
          </a:bodyPr>
          <a:lstStyle/>
          <a:p>
            <a:pPr algn="l">
              <a:lnSpc>
                <a:spcPts val="2879"/>
              </a:lnSpc>
            </a:pPr>
            <a:r>
              <a:rPr lang="en-US" sz="2400" b="1" dirty="0" err="1">
                <a:solidFill>
                  <a:srgbClr val="FFFFFF"/>
                </a:solidFill>
                <a:latin typeface="Calibri (MS) Bold"/>
                <a:ea typeface="Calibri (MS) Bold"/>
                <a:cs typeface="Calibri (MS) Bold"/>
                <a:sym typeface="Calibri (MS) Bold"/>
              </a:rPr>
              <a:t>Principaux</a:t>
            </a:r>
            <a:r>
              <a:rPr lang="en-US" sz="2400" b="1" dirty="0">
                <a:solidFill>
                  <a:srgbClr val="FFFFFF"/>
                </a:solidFill>
                <a:latin typeface="Calibri (MS) Bold"/>
                <a:ea typeface="Calibri (MS) Bold"/>
                <a:cs typeface="Calibri (MS) Bold"/>
                <a:sym typeface="Calibri (MS) Bold"/>
              </a:rPr>
              <a:t> </a:t>
            </a:r>
            <a:r>
              <a:rPr lang="en-US" sz="2400" b="1" dirty="0" err="1">
                <a:solidFill>
                  <a:srgbClr val="FFFFFF"/>
                </a:solidFill>
                <a:latin typeface="Calibri (MS) Bold"/>
                <a:ea typeface="Calibri (MS) Bold"/>
                <a:cs typeface="Calibri (MS) Bold"/>
                <a:sym typeface="Calibri (MS) Bold"/>
              </a:rPr>
              <a:t>résultats</a:t>
            </a:r>
            <a:endParaRPr lang="en-US" sz="2400" b="1" dirty="0">
              <a:solidFill>
                <a:srgbClr val="FFFFFF"/>
              </a:solidFill>
              <a:latin typeface="Calibri (MS) Bold"/>
              <a:ea typeface="Calibri (MS) Bold"/>
              <a:cs typeface="Calibri (MS) Bold"/>
              <a:sym typeface="Calibri (MS) Bold"/>
            </a:endParaRPr>
          </a:p>
          <a:p>
            <a:pPr marL="434340" lvl="1" indent="-217170" algn="l">
              <a:lnSpc>
                <a:spcPts val="2879"/>
              </a:lnSpc>
              <a:buFont typeface="Arial"/>
              <a:buChar char="•"/>
            </a:pPr>
            <a:r>
              <a:rPr lang="en-US" sz="2400" dirty="0">
                <a:solidFill>
                  <a:srgbClr val="FFFFFF"/>
                </a:solidFill>
                <a:latin typeface="Calibri (MS)"/>
                <a:ea typeface="Calibri (MS)"/>
                <a:cs typeface="Calibri (MS)"/>
                <a:sym typeface="Calibri (MS)"/>
              </a:rPr>
              <a:t>Horizon 2055 : peu de </a:t>
            </a:r>
            <a:r>
              <a:rPr lang="en-US" sz="2400" dirty="0" err="1">
                <a:solidFill>
                  <a:srgbClr val="FFFFFF"/>
                </a:solidFill>
                <a:latin typeface="Calibri (MS)"/>
                <a:ea typeface="Calibri (MS)"/>
                <a:cs typeface="Calibri (MS)"/>
                <a:sym typeface="Calibri (MS)"/>
              </a:rPr>
              <a:t>différences</a:t>
            </a:r>
            <a:r>
              <a:rPr lang="en-US" sz="2400" dirty="0">
                <a:solidFill>
                  <a:srgbClr val="FFFFFF"/>
                </a:solidFill>
                <a:latin typeface="Calibri (MS)"/>
                <a:ea typeface="Calibri (MS)"/>
                <a:cs typeface="Calibri (MS)"/>
                <a:sym typeface="Calibri (MS)"/>
              </a:rPr>
              <a:t> RCP 4.5/8.5 </a:t>
            </a:r>
          </a:p>
          <a:p>
            <a:pPr marL="434340" lvl="1" indent="-217170" algn="l">
              <a:lnSpc>
                <a:spcPts val="2879"/>
              </a:lnSpc>
              <a:buFont typeface="Arial"/>
              <a:buChar char="•"/>
            </a:pPr>
            <a:r>
              <a:rPr lang="en-US" sz="2400" dirty="0">
                <a:solidFill>
                  <a:srgbClr val="FFFFFF"/>
                </a:solidFill>
                <a:latin typeface="Calibri (MS)"/>
                <a:ea typeface="Calibri (MS)"/>
                <a:cs typeface="Calibri (MS)"/>
                <a:sym typeface="Calibri (MS)"/>
              </a:rPr>
              <a:t>-3% à -5% de production </a:t>
            </a:r>
            <a:r>
              <a:rPr lang="en-US" sz="2400" dirty="0" err="1">
                <a:solidFill>
                  <a:srgbClr val="FFFFFF"/>
                </a:solidFill>
                <a:latin typeface="Calibri (MS)"/>
                <a:ea typeface="Calibri (MS)"/>
                <a:cs typeface="Calibri (MS)"/>
                <a:sym typeface="Calibri (MS)"/>
              </a:rPr>
              <a:t>moyenne</a:t>
            </a:r>
            <a:endParaRPr lang="en-US" sz="2400" dirty="0">
              <a:solidFill>
                <a:srgbClr val="FFFFFF"/>
              </a:solidFill>
              <a:latin typeface="Calibri (MS)"/>
              <a:ea typeface="Calibri (MS)"/>
              <a:cs typeface="Calibri (MS)"/>
              <a:sym typeface="Calibri (MS)"/>
            </a:endParaRPr>
          </a:p>
          <a:p>
            <a:pPr marL="434340" lvl="1" indent="-217170" algn="l">
              <a:lnSpc>
                <a:spcPts val="2879"/>
              </a:lnSpc>
              <a:buFont typeface="Arial"/>
              <a:buChar char="•"/>
            </a:pPr>
            <a:r>
              <a:rPr lang="en-US" sz="2400" dirty="0" err="1">
                <a:solidFill>
                  <a:srgbClr val="FFFFFF"/>
                </a:solidFill>
                <a:latin typeface="Calibri (MS)"/>
                <a:ea typeface="Calibri (MS)"/>
                <a:cs typeface="Calibri (MS)"/>
                <a:sym typeface="Calibri (MS)"/>
              </a:rPr>
              <a:t>Saisonnalité</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tarifaire</a:t>
            </a:r>
            <a:r>
              <a:rPr lang="en-US" sz="2400" dirty="0">
                <a:solidFill>
                  <a:srgbClr val="FFFFFF"/>
                </a:solidFill>
                <a:latin typeface="Calibri (MS)"/>
                <a:ea typeface="Calibri (MS)"/>
                <a:cs typeface="Calibri (MS)"/>
                <a:sym typeface="Calibri (MS)"/>
              </a:rPr>
              <a:t> qui </a:t>
            </a:r>
            <a:r>
              <a:rPr lang="en-US" sz="2400" dirty="0" err="1">
                <a:solidFill>
                  <a:srgbClr val="FFFFFF"/>
                </a:solidFill>
                <a:latin typeface="Calibri (MS)"/>
                <a:ea typeface="Calibri (MS)"/>
                <a:cs typeface="Calibri (MS)"/>
                <a:sym typeface="Calibri (MS)"/>
              </a:rPr>
              <a:t>évolue</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initialement</a:t>
            </a:r>
            <a:r>
              <a:rPr lang="en-US" sz="2400" dirty="0">
                <a:solidFill>
                  <a:srgbClr val="FFFFFF"/>
                </a:solidFill>
                <a:latin typeface="Calibri (MS)"/>
                <a:ea typeface="Calibri (MS)"/>
                <a:cs typeface="Calibri (MS)"/>
                <a:sym typeface="Calibri (MS)"/>
              </a:rPr>
              <a:t> 38% hiver / 62% </a:t>
            </a:r>
            <a:r>
              <a:rPr lang="en-US" sz="2400" dirty="0" err="1">
                <a:solidFill>
                  <a:srgbClr val="FFFFFF"/>
                </a:solidFill>
                <a:latin typeface="Calibri (MS)"/>
                <a:ea typeface="Calibri (MS)"/>
                <a:cs typeface="Calibri (MS)"/>
                <a:sym typeface="Calibri (MS)"/>
              </a:rPr>
              <a:t>été</a:t>
            </a:r>
            <a:r>
              <a:rPr lang="en-US" sz="2400" dirty="0">
                <a:solidFill>
                  <a:srgbClr val="FFFFFF"/>
                </a:solidFill>
                <a:latin typeface="Calibri (MS)"/>
                <a:ea typeface="Calibri (MS)"/>
                <a:cs typeface="Calibri (MS)"/>
                <a:sym typeface="Calibri (MS)"/>
              </a:rPr>
              <a:t>) </a:t>
            </a:r>
          </a:p>
          <a:p>
            <a:pPr marL="434340" lvl="1" indent="-217170" algn="l">
              <a:lnSpc>
                <a:spcPts val="2879"/>
              </a:lnSpc>
            </a:pPr>
            <a:endParaRPr lang="en-US" sz="2400" dirty="0">
              <a:solidFill>
                <a:srgbClr val="FFFFFF"/>
              </a:solidFill>
              <a:latin typeface="Calibri (MS)"/>
              <a:ea typeface="Calibri (MS)"/>
              <a:cs typeface="Calibri (MS)"/>
              <a:sym typeface="Calibri (MS)"/>
            </a:endParaRPr>
          </a:p>
        </p:txBody>
      </p:sp>
      <p:sp>
        <p:nvSpPr>
          <p:cNvPr id="9" name="TextBox 9"/>
          <p:cNvSpPr txBox="1"/>
          <p:nvPr/>
        </p:nvSpPr>
        <p:spPr>
          <a:xfrm>
            <a:off x="349964" y="4815744"/>
            <a:ext cx="2788608" cy="575400"/>
          </a:xfrm>
          <a:prstGeom prst="rect">
            <a:avLst/>
          </a:prstGeom>
        </p:spPr>
        <p:txBody>
          <a:bodyPr lIns="0" tIns="0" rIns="0" bIns="0" rtlCol="0" anchor="t">
            <a:spAutoFit/>
          </a:bodyPr>
          <a:lstStyle/>
          <a:p>
            <a:pPr algn="l">
              <a:lnSpc>
                <a:spcPts val="3600"/>
              </a:lnSpc>
            </a:pPr>
            <a:r>
              <a:rPr lang="en-US" sz="3000" b="1">
                <a:solidFill>
                  <a:srgbClr val="FFFFFF"/>
                </a:solidFill>
                <a:latin typeface="Calibri (MS) Bold"/>
                <a:ea typeface="Calibri (MS) Bold"/>
                <a:cs typeface="Calibri (MS) Bold"/>
                <a:sym typeface="Calibri (MS) Bold"/>
              </a:rPr>
              <a:t>1 Exemple ALPES</a:t>
            </a:r>
          </a:p>
        </p:txBody>
      </p:sp>
      <p:sp>
        <p:nvSpPr>
          <p:cNvPr id="10" name="TextBox 10"/>
          <p:cNvSpPr txBox="1"/>
          <p:nvPr/>
        </p:nvSpPr>
        <p:spPr>
          <a:xfrm>
            <a:off x="181035" y="8171927"/>
            <a:ext cx="3478122" cy="575400"/>
          </a:xfrm>
          <a:prstGeom prst="rect">
            <a:avLst/>
          </a:prstGeom>
        </p:spPr>
        <p:txBody>
          <a:bodyPr lIns="0" tIns="0" rIns="0" bIns="0" rtlCol="0" anchor="t">
            <a:spAutoFit/>
          </a:bodyPr>
          <a:lstStyle/>
          <a:p>
            <a:pPr algn="l">
              <a:lnSpc>
                <a:spcPts val="3600"/>
              </a:lnSpc>
            </a:pPr>
            <a:r>
              <a:rPr lang="en-US" sz="3000" b="1">
                <a:solidFill>
                  <a:srgbClr val="FFFFFF"/>
                </a:solidFill>
                <a:latin typeface="Calibri (MS) Bold"/>
                <a:ea typeface="Calibri (MS) Bold"/>
                <a:cs typeface="Calibri (MS) Bold"/>
                <a:sym typeface="Calibri (MS) Bold"/>
              </a:rPr>
              <a:t>1 Exemple Sud-Ouest</a:t>
            </a:r>
          </a:p>
        </p:txBody>
      </p:sp>
      <p:grpSp>
        <p:nvGrpSpPr>
          <p:cNvPr id="11" name="Group 11"/>
          <p:cNvGrpSpPr/>
          <p:nvPr/>
        </p:nvGrpSpPr>
        <p:grpSpPr>
          <a:xfrm>
            <a:off x="3938049" y="4926156"/>
            <a:ext cx="790042" cy="421251"/>
            <a:chOff x="0" y="0"/>
            <a:chExt cx="1053390" cy="561668"/>
          </a:xfrm>
        </p:grpSpPr>
        <p:sp>
          <p:nvSpPr>
            <p:cNvPr id="12" name="Freeform 12"/>
            <p:cNvSpPr/>
            <p:nvPr/>
          </p:nvSpPr>
          <p:spPr>
            <a:xfrm>
              <a:off x="12700" y="12700"/>
              <a:ext cx="1027938" cy="536321"/>
            </a:xfrm>
            <a:custGeom>
              <a:avLst/>
              <a:gdLst/>
              <a:ahLst/>
              <a:cxnLst/>
              <a:rect l="l" t="t" r="r" b="b"/>
              <a:pathLst>
                <a:path w="1027938" h="536321">
                  <a:moveTo>
                    <a:pt x="0" y="134112"/>
                  </a:moveTo>
                  <a:lnTo>
                    <a:pt x="753872" y="134112"/>
                  </a:lnTo>
                  <a:lnTo>
                    <a:pt x="753872" y="0"/>
                  </a:lnTo>
                  <a:lnTo>
                    <a:pt x="1027938" y="268097"/>
                  </a:lnTo>
                  <a:lnTo>
                    <a:pt x="753872" y="536321"/>
                  </a:lnTo>
                  <a:lnTo>
                    <a:pt x="753872" y="402209"/>
                  </a:lnTo>
                  <a:lnTo>
                    <a:pt x="0" y="402209"/>
                  </a:lnTo>
                  <a:close/>
                </a:path>
              </a:pathLst>
            </a:custGeom>
            <a:solidFill>
              <a:srgbClr val="FFFFFF"/>
            </a:solidFill>
          </p:spPr>
        </p:sp>
        <p:sp>
          <p:nvSpPr>
            <p:cNvPr id="13" name="Freeform 13"/>
            <p:cNvSpPr/>
            <p:nvPr/>
          </p:nvSpPr>
          <p:spPr>
            <a:xfrm>
              <a:off x="0" y="-889"/>
              <a:ext cx="1053338" cy="563499"/>
            </a:xfrm>
            <a:custGeom>
              <a:avLst/>
              <a:gdLst/>
              <a:ahLst/>
              <a:cxnLst/>
              <a:rect l="l" t="t" r="r" b="b"/>
              <a:pathLst>
                <a:path w="1053338" h="563499">
                  <a:moveTo>
                    <a:pt x="12700" y="135001"/>
                  </a:moveTo>
                  <a:lnTo>
                    <a:pt x="766572" y="135001"/>
                  </a:lnTo>
                  <a:lnTo>
                    <a:pt x="766572" y="147701"/>
                  </a:lnTo>
                  <a:lnTo>
                    <a:pt x="753872" y="147701"/>
                  </a:lnTo>
                  <a:lnTo>
                    <a:pt x="753872" y="13589"/>
                  </a:lnTo>
                  <a:cubicBezTo>
                    <a:pt x="753872" y="8509"/>
                    <a:pt x="756920" y="3810"/>
                    <a:pt x="761619" y="1905"/>
                  </a:cubicBezTo>
                  <a:cubicBezTo>
                    <a:pt x="766318" y="0"/>
                    <a:pt x="771779" y="1016"/>
                    <a:pt x="775462" y="4572"/>
                  </a:cubicBezTo>
                  <a:lnTo>
                    <a:pt x="1049528" y="272669"/>
                  </a:lnTo>
                  <a:cubicBezTo>
                    <a:pt x="1051941" y="275082"/>
                    <a:pt x="1053338" y="278384"/>
                    <a:pt x="1053338" y="281686"/>
                  </a:cubicBezTo>
                  <a:cubicBezTo>
                    <a:pt x="1053338" y="284988"/>
                    <a:pt x="1051941" y="288417"/>
                    <a:pt x="1049528" y="290703"/>
                  </a:cubicBezTo>
                  <a:lnTo>
                    <a:pt x="775462" y="558927"/>
                  </a:lnTo>
                  <a:cubicBezTo>
                    <a:pt x="771779" y="562483"/>
                    <a:pt x="766318" y="563499"/>
                    <a:pt x="761619" y="561594"/>
                  </a:cubicBezTo>
                  <a:cubicBezTo>
                    <a:pt x="756920" y="559689"/>
                    <a:pt x="753872" y="554990"/>
                    <a:pt x="753872" y="549910"/>
                  </a:cubicBezTo>
                  <a:lnTo>
                    <a:pt x="753872" y="415798"/>
                  </a:lnTo>
                  <a:lnTo>
                    <a:pt x="766572" y="415798"/>
                  </a:lnTo>
                  <a:lnTo>
                    <a:pt x="766572" y="428498"/>
                  </a:lnTo>
                  <a:lnTo>
                    <a:pt x="12700" y="428498"/>
                  </a:lnTo>
                  <a:cubicBezTo>
                    <a:pt x="5715" y="428498"/>
                    <a:pt x="0" y="422783"/>
                    <a:pt x="0" y="415798"/>
                  </a:cubicBezTo>
                  <a:lnTo>
                    <a:pt x="0" y="147701"/>
                  </a:lnTo>
                  <a:cubicBezTo>
                    <a:pt x="0" y="140716"/>
                    <a:pt x="5715" y="135001"/>
                    <a:pt x="12700" y="135001"/>
                  </a:cubicBezTo>
                  <a:moveTo>
                    <a:pt x="12700" y="160401"/>
                  </a:moveTo>
                  <a:lnTo>
                    <a:pt x="12700" y="147701"/>
                  </a:lnTo>
                  <a:lnTo>
                    <a:pt x="25400" y="147701"/>
                  </a:lnTo>
                  <a:lnTo>
                    <a:pt x="25400" y="415798"/>
                  </a:lnTo>
                  <a:lnTo>
                    <a:pt x="12700" y="415798"/>
                  </a:lnTo>
                  <a:lnTo>
                    <a:pt x="12700" y="403098"/>
                  </a:lnTo>
                  <a:lnTo>
                    <a:pt x="766572" y="403098"/>
                  </a:lnTo>
                  <a:cubicBezTo>
                    <a:pt x="773557" y="403098"/>
                    <a:pt x="779272" y="408813"/>
                    <a:pt x="779272" y="415798"/>
                  </a:cubicBezTo>
                  <a:lnTo>
                    <a:pt x="779272" y="549910"/>
                  </a:lnTo>
                  <a:lnTo>
                    <a:pt x="766572" y="549910"/>
                  </a:lnTo>
                  <a:lnTo>
                    <a:pt x="757682" y="540893"/>
                  </a:lnTo>
                  <a:lnTo>
                    <a:pt x="1031748" y="272669"/>
                  </a:lnTo>
                  <a:lnTo>
                    <a:pt x="1040638" y="281686"/>
                  </a:lnTo>
                  <a:lnTo>
                    <a:pt x="1031748" y="290703"/>
                  </a:lnTo>
                  <a:lnTo>
                    <a:pt x="757809" y="22606"/>
                  </a:lnTo>
                  <a:lnTo>
                    <a:pt x="766699" y="13589"/>
                  </a:lnTo>
                  <a:lnTo>
                    <a:pt x="779399" y="13589"/>
                  </a:lnTo>
                  <a:lnTo>
                    <a:pt x="779399" y="147701"/>
                  </a:lnTo>
                  <a:cubicBezTo>
                    <a:pt x="779399" y="154686"/>
                    <a:pt x="773684" y="160401"/>
                    <a:pt x="766699" y="160401"/>
                  </a:cubicBezTo>
                  <a:lnTo>
                    <a:pt x="12700" y="160401"/>
                  </a:lnTo>
                  <a:close/>
                </a:path>
              </a:pathLst>
            </a:custGeom>
            <a:solidFill>
              <a:srgbClr val="F3E80A"/>
            </a:solidFill>
          </p:spPr>
        </p:sp>
      </p:grpSp>
      <p:grpSp>
        <p:nvGrpSpPr>
          <p:cNvPr id="14" name="Group 14"/>
          <p:cNvGrpSpPr/>
          <p:nvPr/>
        </p:nvGrpSpPr>
        <p:grpSpPr>
          <a:xfrm>
            <a:off x="4047591" y="8282338"/>
            <a:ext cx="790042" cy="421251"/>
            <a:chOff x="0" y="0"/>
            <a:chExt cx="1053390" cy="561668"/>
          </a:xfrm>
        </p:grpSpPr>
        <p:sp>
          <p:nvSpPr>
            <p:cNvPr id="15" name="Freeform 15"/>
            <p:cNvSpPr/>
            <p:nvPr/>
          </p:nvSpPr>
          <p:spPr>
            <a:xfrm>
              <a:off x="12700" y="12700"/>
              <a:ext cx="1027938" cy="536321"/>
            </a:xfrm>
            <a:custGeom>
              <a:avLst/>
              <a:gdLst/>
              <a:ahLst/>
              <a:cxnLst/>
              <a:rect l="l" t="t" r="r" b="b"/>
              <a:pathLst>
                <a:path w="1027938" h="536321">
                  <a:moveTo>
                    <a:pt x="0" y="134112"/>
                  </a:moveTo>
                  <a:lnTo>
                    <a:pt x="753872" y="134112"/>
                  </a:lnTo>
                  <a:lnTo>
                    <a:pt x="753872" y="0"/>
                  </a:lnTo>
                  <a:lnTo>
                    <a:pt x="1027938" y="268097"/>
                  </a:lnTo>
                  <a:lnTo>
                    <a:pt x="753872" y="536321"/>
                  </a:lnTo>
                  <a:lnTo>
                    <a:pt x="753872" y="402209"/>
                  </a:lnTo>
                  <a:lnTo>
                    <a:pt x="0" y="402209"/>
                  </a:lnTo>
                  <a:close/>
                </a:path>
              </a:pathLst>
            </a:custGeom>
            <a:solidFill>
              <a:srgbClr val="FFFFFF"/>
            </a:solidFill>
          </p:spPr>
        </p:sp>
        <p:sp>
          <p:nvSpPr>
            <p:cNvPr id="16" name="Freeform 16"/>
            <p:cNvSpPr/>
            <p:nvPr/>
          </p:nvSpPr>
          <p:spPr>
            <a:xfrm>
              <a:off x="0" y="-889"/>
              <a:ext cx="1053338" cy="563499"/>
            </a:xfrm>
            <a:custGeom>
              <a:avLst/>
              <a:gdLst/>
              <a:ahLst/>
              <a:cxnLst/>
              <a:rect l="l" t="t" r="r" b="b"/>
              <a:pathLst>
                <a:path w="1053338" h="563499">
                  <a:moveTo>
                    <a:pt x="12700" y="135001"/>
                  </a:moveTo>
                  <a:lnTo>
                    <a:pt x="766572" y="135001"/>
                  </a:lnTo>
                  <a:lnTo>
                    <a:pt x="766572" y="147701"/>
                  </a:lnTo>
                  <a:lnTo>
                    <a:pt x="753872" y="147701"/>
                  </a:lnTo>
                  <a:lnTo>
                    <a:pt x="753872" y="13589"/>
                  </a:lnTo>
                  <a:cubicBezTo>
                    <a:pt x="753872" y="8509"/>
                    <a:pt x="756920" y="3810"/>
                    <a:pt x="761619" y="1905"/>
                  </a:cubicBezTo>
                  <a:cubicBezTo>
                    <a:pt x="766318" y="0"/>
                    <a:pt x="771779" y="1016"/>
                    <a:pt x="775462" y="4572"/>
                  </a:cubicBezTo>
                  <a:lnTo>
                    <a:pt x="1049528" y="272669"/>
                  </a:lnTo>
                  <a:cubicBezTo>
                    <a:pt x="1051941" y="275082"/>
                    <a:pt x="1053338" y="278384"/>
                    <a:pt x="1053338" y="281686"/>
                  </a:cubicBezTo>
                  <a:cubicBezTo>
                    <a:pt x="1053338" y="284988"/>
                    <a:pt x="1051941" y="288417"/>
                    <a:pt x="1049528" y="290703"/>
                  </a:cubicBezTo>
                  <a:lnTo>
                    <a:pt x="775462" y="558927"/>
                  </a:lnTo>
                  <a:cubicBezTo>
                    <a:pt x="771779" y="562483"/>
                    <a:pt x="766318" y="563499"/>
                    <a:pt x="761619" y="561594"/>
                  </a:cubicBezTo>
                  <a:cubicBezTo>
                    <a:pt x="756920" y="559689"/>
                    <a:pt x="753872" y="554990"/>
                    <a:pt x="753872" y="549910"/>
                  </a:cubicBezTo>
                  <a:lnTo>
                    <a:pt x="753872" y="415798"/>
                  </a:lnTo>
                  <a:lnTo>
                    <a:pt x="766572" y="415798"/>
                  </a:lnTo>
                  <a:lnTo>
                    <a:pt x="766572" y="428498"/>
                  </a:lnTo>
                  <a:lnTo>
                    <a:pt x="12700" y="428498"/>
                  </a:lnTo>
                  <a:cubicBezTo>
                    <a:pt x="5715" y="428498"/>
                    <a:pt x="0" y="422783"/>
                    <a:pt x="0" y="415798"/>
                  </a:cubicBezTo>
                  <a:lnTo>
                    <a:pt x="0" y="147701"/>
                  </a:lnTo>
                  <a:cubicBezTo>
                    <a:pt x="0" y="140716"/>
                    <a:pt x="5715" y="135001"/>
                    <a:pt x="12700" y="135001"/>
                  </a:cubicBezTo>
                  <a:moveTo>
                    <a:pt x="12700" y="160401"/>
                  </a:moveTo>
                  <a:lnTo>
                    <a:pt x="12700" y="147701"/>
                  </a:lnTo>
                  <a:lnTo>
                    <a:pt x="25400" y="147701"/>
                  </a:lnTo>
                  <a:lnTo>
                    <a:pt x="25400" y="415798"/>
                  </a:lnTo>
                  <a:lnTo>
                    <a:pt x="12700" y="415798"/>
                  </a:lnTo>
                  <a:lnTo>
                    <a:pt x="12700" y="403098"/>
                  </a:lnTo>
                  <a:lnTo>
                    <a:pt x="766572" y="403098"/>
                  </a:lnTo>
                  <a:cubicBezTo>
                    <a:pt x="773557" y="403098"/>
                    <a:pt x="779272" y="408813"/>
                    <a:pt x="779272" y="415798"/>
                  </a:cubicBezTo>
                  <a:lnTo>
                    <a:pt x="779272" y="549910"/>
                  </a:lnTo>
                  <a:lnTo>
                    <a:pt x="766572" y="549910"/>
                  </a:lnTo>
                  <a:lnTo>
                    <a:pt x="757682" y="540893"/>
                  </a:lnTo>
                  <a:lnTo>
                    <a:pt x="1031748" y="272669"/>
                  </a:lnTo>
                  <a:lnTo>
                    <a:pt x="1040638" y="281686"/>
                  </a:lnTo>
                  <a:lnTo>
                    <a:pt x="1031748" y="290703"/>
                  </a:lnTo>
                  <a:lnTo>
                    <a:pt x="757809" y="22606"/>
                  </a:lnTo>
                  <a:lnTo>
                    <a:pt x="766699" y="13589"/>
                  </a:lnTo>
                  <a:lnTo>
                    <a:pt x="779399" y="13589"/>
                  </a:lnTo>
                  <a:lnTo>
                    <a:pt x="779399" y="147701"/>
                  </a:lnTo>
                  <a:cubicBezTo>
                    <a:pt x="779399" y="154686"/>
                    <a:pt x="773684" y="160401"/>
                    <a:pt x="766699" y="160401"/>
                  </a:cubicBezTo>
                  <a:lnTo>
                    <a:pt x="12700" y="160401"/>
                  </a:lnTo>
                  <a:close/>
                </a:path>
              </a:pathLst>
            </a:custGeom>
            <a:solidFill>
              <a:srgbClr val="F3E80A"/>
            </a:solidFill>
          </p:spPr>
        </p:sp>
      </p:grpSp>
      <p:sp>
        <p:nvSpPr>
          <p:cNvPr id="17" name="TextBox 17"/>
          <p:cNvSpPr txBox="1"/>
          <p:nvPr/>
        </p:nvSpPr>
        <p:spPr>
          <a:xfrm>
            <a:off x="17811523" y="9762898"/>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Open Sans"/>
                <a:ea typeface="Open Sans"/>
                <a:cs typeface="Open Sans"/>
                <a:sym typeface="Open Sans"/>
              </a:rPr>
              <a:t>16</a:t>
            </a:r>
          </a:p>
        </p:txBody>
      </p:sp>
      <p:grpSp>
        <p:nvGrpSpPr>
          <p:cNvPr id="18" name="Group 18"/>
          <p:cNvGrpSpPr/>
          <p:nvPr/>
        </p:nvGrpSpPr>
        <p:grpSpPr>
          <a:xfrm>
            <a:off x="0" y="472894"/>
            <a:ext cx="18288000" cy="1072661"/>
            <a:chOff x="0" y="0"/>
            <a:chExt cx="23129395" cy="1356628"/>
          </a:xfrm>
        </p:grpSpPr>
        <p:sp>
          <p:nvSpPr>
            <p:cNvPr id="19" name="Freeform 19"/>
            <p:cNvSpPr/>
            <p:nvPr/>
          </p:nvSpPr>
          <p:spPr>
            <a:xfrm>
              <a:off x="0" y="0"/>
              <a:ext cx="23129396" cy="1356628"/>
            </a:xfrm>
            <a:custGeom>
              <a:avLst/>
              <a:gdLst/>
              <a:ahLst/>
              <a:cxnLst/>
              <a:rect l="l" t="t" r="r" b="b"/>
              <a:pathLst>
                <a:path w="23129396" h="1356628">
                  <a:moveTo>
                    <a:pt x="0" y="0"/>
                  </a:moveTo>
                  <a:lnTo>
                    <a:pt x="23129396" y="0"/>
                  </a:lnTo>
                  <a:lnTo>
                    <a:pt x="23129396" y="1356628"/>
                  </a:lnTo>
                  <a:lnTo>
                    <a:pt x="0" y="1356628"/>
                  </a:lnTo>
                  <a:close/>
                </a:path>
              </a:pathLst>
            </a:custGeom>
            <a:solidFill>
              <a:srgbClr val="63B8CC">
                <a:alpha val="89804"/>
              </a:srgbClr>
            </a:solidFill>
          </p:spPr>
        </p:sp>
        <p:sp>
          <p:nvSpPr>
            <p:cNvPr id="20" name="TextBox 20"/>
            <p:cNvSpPr txBox="1"/>
            <p:nvPr/>
          </p:nvSpPr>
          <p:spPr>
            <a:xfrm>
              <a:off x="0" y="0"/>
              <a:ext cx="23129395" cy="1356628"/>
            </a:xfrm>
            <a:prstGeom prst="rect">
              <a:avLst/>
            </a:prstGeom>
          </p:spPr>
          <p:txBody>
            <a:bodyPr lIns="5007" tIns="5007" rIns="5007" bIns="5007" rtlCol="0" anchor="ctr"/>
            <a:lstStyle/>
            <a:p>
              <a:pPr algn="ctr">
                <a:lnSpc>
                  <a:spcPts val="67"/>
                </a:lnSpc>
              </a:pPr>
              <a:endParaRPr/>
            </a:p>
          </p:txBody>
        </p:sp>
      </p:grpSp>
      <p:sp>
        <p:nvSpPr>
          <p:cNvPr id="21" name="Freeform 21"/>
          <p:cNvSpPr/>
          <p:nvPr/>
        </p:nvSpPr>
        <p:spPr>
          <a:xfrm>
            <a:off x="186051" y="9659767"/>
            <a:ext cx="1050062" cy="488279"/>
          </a:xfrm>
          <a:custGeom>
            <a:avLst/>
            <a:gdLst/>
            <a:ahLst/>
            <a:cxnLst/>
            <a:rect l="l" t="t" r="r" b="b"/>
            <a:pathLst>
              <a:path w="1050062" h="488279">
                <a:moveTo>
                  <a:pt x="0" y="0"/>
                </a:moveTo>
                <a:lnTo>
                  <a:pt x="1050062" y="0"/>
                </a:lnTo>
                <a:lnTo>
                  <a:pt x="1050062" y="488279"/>
                </a:lnTo>
                <a:lnTo>
                  <a:pt x="0" y="488279"/>
                </a:lnTo>
                <a:lnTo>
                  <a:pt x="0" y="0"/>
                </a:lnTo>
                <a:close/>
              </a:path>
            </a:pathLst>
          </a:custGeom>
          <a:blipFill>
            <a:blip r:embed="rId6"/>
            <a:stretch>
              <a:fillRect/>
            </a:stretch>
          </a:blipFill>
        </p:spPr>
      </p:sp>
      <p:sp>
        <p:nvSpPr>
          <p:cNvPr id="22" name="TextBox 22"/>
          <p:cNvSpPr txBox="1"/>
          <p:nvPr/>
        </p:nvSpPr>
        <p:spPr>
          <a:xfrm>
            <a:off x="605791" y="529164"/>
            <a:ext cx="17076418" cy="798195"/>
          </a:xfrm>
          <a:prstGeom prst="rect">
            <a:avLst/>
          </a:prstGeom>
        </p:spPr>
        <p:txBody>
          <a:bodyPr lIns="0" tIns="0" rIns="0" bIns="0" rtlCol="0" anchor="t">
            <a:spAutoFit/>
          </a:bodyPr>
          <a:lstStyle/>
          <a:p>
            <a:pPr algn="l">
              <a:lnSpc>
                <a:spcPts val="5880"/>
              </a:lnSpc>
            </a:pPr>
            <a:r>
              <a:rPr lang="en-US" sz="4200" b="1">
                <a:solidFill>
                  <a:srgbClr val="FFFFFF"/>
                </a:solidFill>
                <a:latin typeface="Calibri (MS) Bold"/>
                <a:ea typeface="Calibri (MS) Bold"/>
                <a:cs typeface="Calibri (MS) Bold"/>
                <a:sym typeface="Calibri (MS) Bold"/>
              </a:rPr>
              <a:t>Impact du changement climatique sur la production d’un parc hydro</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83B5C"/>
        </a:solidFill>
        <a:effectLst/>
      </p:bgPr>
    </p:bg>
    <p:spTree>
      <p:nvGrpSpPr>
        <p:cNvPr id="1" name=""/>
        <p:cNvGrpSpPr/>
        <p:nvPr/>
      </p:nvGrpSpPr>
      <p:grpSpPr>
        <a:xfrm>
          <a:off x="0" y="0"/>
          <a:ext cx="0" cy="0"/>
          <a:chOff x="0" y="0"/>
          <a:chExt cx="0" cy="0"/>
        </a:xfrm>
      </p:grpSpPr>
      <p:grpSp>
        <p:nvGrpSpPr>
          <p:cNvPr id="2" name="Group 2"/>
          <p:cNvGrpSpPr/>
          <p:nvPr/>
        </p:nvGrpSpPr>
        <p:grpSpPr>
          <a:xfrm>
            <a:off x="0" y="472894"/>
            <a:ext cx="18288000" cy="1072661"/>
            <a:chOff x="0" y="0"/>
            <a:chExt cx="23129395" cy="1356628"/>
          </a:xfrm>
        </p:grpSpPr>
        <p:sp>
          <p:nvSpPr>
            <p:cNvPr id="3" name="Freeform 3"/>
            <p:cNvSpPr/>
            <p:nvPr/>
          </p:nvSpPr>
          <p:spPr>
            <a:xfrm>
              <a:off x="0" y="0"/>
              <a:ext cx="23129396" cy="1356628"/>
            </a:xfrm>
            <a:custGeom>
              <a:avLst/>
              <a:gdLst/>
              <a:ahLst/>
              <a:cxnLst/>
              <a:rect l="l" t="t" r="r" b="b"/>
              <a:pathLst>
                <a:path w="23129396" h="1356628">
                  <a:moveTo>
                    <a:pt x="0" y="0"/>
                  </a:moveTo>
                  <a:lnTo>
                    <a:pt x="23129396" y="0"/>
                  </a:lnTo>
                  <a:lnTo>
                    <a:pt x="23129396" y="1356628"/>
                  </a:lnTo>
                  <a:lnTo>
                    <a:pt x="0" y="1356628"/>
                  </a:lnTo>
                  <a:close/>
                </a:path>
              </a:pathLst>
            </a:custGeom>
            <a:solidFill>
              <a:srgbClr val="63B8CC">
                <a:alpha val="89804"/>
              </a:srgbClr>
            </a:solidFill>
          </p:spPr>
        </p:sp>
        <p:sp>
          <p:nvSpPr>
            <p:cNvPr id="4" name="TextBox 4"/>
            <p:cNvSpPr txBox="1"/>
            <p:nvPr/>
          </p:nvSpPr>
          <p:spPr>
            <a:xfrm>
              <a:off x="0" y="0"/>
              <a:ext cx="23129395" cy="1356628"/>
            </a:xfrm>
            <a:prstGeom prst="rect">
              <a:avLst/>
            </a:prstGeom>
          </p:spPr>
          <p:txBody>
            <a:bodyPr lIns="5007" tIns="5007" rIns="5007" bIns="5007" rtlCol="0" anchor="ctr"/>
            <a:lstStyle/>
            <a:p>
              <a:pPr algn="ctr">
                <a:lnSpc>
                  <a:spcPts val="67"/>
                </a:lnSpc>
              </a:pPr>
              <a:endParaRPr/>
            </a:p>
          </p:txBody>
        </p:sp>
      </p:grpSp>
      <p:sp>
        <p:nvSpPr>
          <p:cNvPr id="5" name="TextBox 5"/>
          <p:cNvSpPr txBox="1"/>
          <p:nvPr/>
        </p:nvSpPr>
        <p:spPr>
          <a:xfrm>
            <a:off x="445551" y="2014782"/>
            <a:ext cx="5915127" cy="4654296"/>
          </a:xfrm>
          <a:prstGeom prst="rect">
            <a:avLst/>
          </a:prstGeom>
        </p:spPr>
        <p:txBody>
          <a:bodyPr lIns="0" tIns="0" rIns="0" bIns="0" rtlCol="0" anchor="t">
            <a:spAutoFit/>
          </a:bodyPr>
          <a:lstStyle/>
          <a:p>
            <a:pPr algn="l">
              <a:lnSpc>
                <a:spcPts val="5292"/>
              </a:lnSpc>
            </a:pPr>
            <a:r>
              <a:rPr lang="en-US" sz="2700" b="1" u="sng">
                <a:solidFill>
                  <a:srgbClr val="FFFFFF"/>
                </a:solidFill>
                <a:latin typeface="Calibri (MS) Bold"/>
                <a:ea typeface="Calibri (MS) Bold"/>
                <a:cs typeface="Calibri (MS) Bold"/>
                <a:sym typeface="Calibri (MS) Bold"/>
              </a:rPr>
              <a:t>Localisation géographique</a:t>
            </a:r>
          </a:p>
          <a:p>
            <a:pPr algn="l">
              <a:lnSpc>
                <a:spcPts val="5292"/>
              </a:lnSpc>
            </a:pPr>
            <a:endParaRPr lang="en-US" sz="2700" b="1" u="sng">
              <a:solidFill>
                <a:srgbClr val="FFFFFF"/>
              </a:solidFill>
              <a:latin typeface="Calibri (MS) Bold"/>
              <a:ea typeface="Calibri (MS) Bold"/>
              <a:cs typeface="Calibri (MS) Bold"/>
              <a:sym typeface="Calibri (MS) Bold"/>
            </a:endParaRPr>
          </a:p>
          <a:p>
            <a:pPr algn="l">
              <a:lnSpc>
                <a:spcPts val="5292"/>
              </a:lnSpc>
            </a:pPr>
            <a:r>
              <a:rPr lang="en-US" sz="2700">
                <a:solidFill>
                  <a:srgbClr val="FFFFFF"/>
                </a:solidFill>
                <a:latin typeface="Calibri (MS)"/>
                <a:ea typeface="Calibri (MS)"/>
                <a:cs typeface="Calibri (MS)"/>
                <a:sym typeface="Calibri (MS)"/>
              </a:rPr>
              <a:t>Département : Hautes-Alpes (05)</a:t>
            </a:r>
          </a:p>
          <a:p>
            <a:pPr algn="l">
              <a:lnSpc>
                <a:spcPts val="5292"/>
              </a:lnSpc>
            </a:pPr>
            <a:r>
              <a:rPr lang="en-US" sz="2700">
                <a:solidFill>
                  <a:srgbClr val="FFFFFF"/>
                </a:solidFill>
                <a:latin typeface="Calibri (MS)"/>
                <a:ea typeface="Calibri (MS)"/>
                <a:cs typeface="Calibri (MS)"/>
                <a:sym typeface="Calibri (MS)"/>
              </a:rPr>
              <a:t>Communes : La Chapelle en Valgaudemar, Saint Maurice, Saint Firmin et La Trinité</a:t>
            </a:r>
          </a:p>
          <a:p>
            <a:pPr algn="l">
              <a:lnSpc>
                <a:spcPts val="5292"/>
              </a:lnSpc>
            </a:pPr>
            <a:r>
              <a:rPr lang="en-US" sz="2700">
                <a:solidFill>
                  <a:srgbClr val="FFFFFF"/>
                </a:solidFill>
                <a:latin typeface="Calibri (MS)"/>
                <a:ea typeface="Calibri (MS)"/>
                <a:cs typeface="Calibri (MS)"/>
                <a:sym typeface="Calibri (MS)"/>
              </a:rPr>
              <a:t>Cours d’eau : La Séveraisse (affluent du Drac)</a:t>
            </a:r>
          </a:p>
        </p:txBody>
      </p:sp>
      <p:sp>
        <p:nvSpPr>
          <p:cNvPr id="6" name="Freeform 6"/>
          <p:cNvSpPr/>
          <p:nvPr/>
        </p:nvSpPr>
        <p:spPr>
          <a:xfrm>
            <a:off x="6754926" y="1742476"/>
            <a:ext cx="11201853" cy="8035084"/>
          </a:xfrm>
          <a:custGeom>
            <a:avLst/>
            <a:gdLst/>
            <a:ahLst/>
            <a:cxnLst/>
            <a:rect l="l" t="t" r="r" b="b"/>
            <a:pathLst>
              <a:path w="11201853" h="8035084">
                <a:moveTo>
                  <a:pt x="0" y="0"/>
                </a:moveTo>
                <a:lnTo>
                  <a:pt x="11201853" y="0"/>
                </a:lnTo>
                <a:lnTo>
                  <a:pt x="11201853" y="8035084"/>
                </a:lnTo>
                <a:lnTo>
                  <a:pt x="0" y="8035084"/>
                </a:lnTo>
                <a:lnTo>
                  <a:pt x="0" y="0"/>
                </a:lnTo>
                <a:close/>
              </a:path>
            </a:pathLst>
          </a:custGeom>
          <a:blipFill>
            <a:blip r:embed="rId2"/>
            <a:stretch>
              <a:fillRect b="-3"/>
            </a:stretch>
          </a:blipFill>
        </p:spPr>
      </p:sp>
      <p:sp>
        <p:nvSpPr>
          <p:cNvPr id="7" name="TextBox 7"/>
          <p:cNvSpPr txBox="1"/>
          <p:nvPr/>
        </p:nvSpPr>
        <p:spPr>
          <a:xfrm>
            <a:off x="445551" y="651602"/>
            <a:ext cx="17842449" cy="673608"/>
          </a:xfrm>
          <a:prstGeom prst="rect">
            <a:avLst/>
          </a:prstGeom>
        </p:spPr>
        <p:txBody>
          <a:bodyPr lIns="0" tIns="0" rIns="0" bIns="0" rtlCol="0" anchor="t">
            <a:spAutoFit/>
          </a:bodyPr>
          <a:lstStyle/>
          <a:p>
            <a:pPr algn="l">
              <a:lnSpc>
                <a:spcPts val="4536"/>
              </a:lnSpc>
            </a:pPr>
            <a:r>
              <a:rPr lang="en-US" sz="4200" b="1">
                <a:solidFill>
                  <a:srgbClr val="FFFFFF"/>
                </a:solidFill>
                <a:latin typeface="Calibri (MS) Bold"/>
                <a:ea typeface="Calibri (MS) Bold"/>
                <a:cs typeface="Calibri (MS) Bold"/>
                <a:sym typeface="Calibri (MS) Bold"/>
              </a:rPr>
              <a:t>Retour d’expérience sur la gestion des crues : Exemple de la Séveraisse</a:t>
            </a:r>
          </a:p>
        </p:txBody>
      </p:sp>
      <p:grpSp>
        <p:nvGrpSpPr>
          <p:cNvPr id="8" name="Group 8"/>
          <p:cNvGrpSpPr/>
          <p:nvPr/>
        </p:nvGrpSpPr>
        <p:grpSpPr>
          <a:xfrm rot="-1446409">
            <a:off x="10929378" y="5910671"/>
            <a:ext cx="2031972" cy="970032"/>
            <a:chOff x="0" y="0"/>
            <a:chExt cx="2709296" cy="1293376"/>
          </a:xfrm>
        </p:grpSpPr>
        <p:sp>
          <p:nvSpPr>
            <p:cNvPr id="9" name="Freeform 9"/>
            <p:cNvSpPr/>
            <p:nvPr/>
          </p:nvSpPr>
          <p:spPr>
            <a:xfrm>
              <a:off x="0" y="0"/>
              <a:ext cx="2709291" cy="1293368"/>
            </a:xfrm>
            <a:custGeom>
              <a:avLst/>
              <a:gdLst/>
              <a:ahLst/>
              <a:cxnLst/>
              <a:rect l="l" t="t" r="r" b="b"/>
              <a:pathLst>
                <a:path w="2709291" h="1293368">
                  <a:moveTo>
                    <a:pt x="0" y="646684"/>
                  </a:moveTo>
                  <a:cubicBezTo>
                    <a:pt x="0" y="269113"/>
                    <a:pt x="635762" y="0"/>
                    <a:pt x="1354709" y="0"/>
                  </a:cubicBezTo>
                  <a:cubicBezTo>
                    <a:pt x="2073656" y="0"/>
                    <a:pt x="2709291" y="269113"/>
                    <a:pt x="2709291" y="646684"/>
                  </a:cubicBezTo>
                  <a:lnTo>
                    <a:pt x="2671191" y="646684"/>
                  </a:lnTo>
                  <a:lnTo>
                    <a:pt x="2709291" y="646684"/>
                  </a:lnTo>
                  <a:cubicBezTo>
                    <a:pt x="2709291" y="1024255"/>
                    <a:pt x="2073529" y="1293368"/>
                    <a:pt x="1354582" y="1293368"/>
                  </a:cubicBezTo>
                  <a:lnTo>
                    <a:pt x="1354582" y="1255268"/>
                  </a:lnTo>
                  <a:lnTo>
                    <a:pt x="1354582" y="1293368"/>
                  </a:lnTo>
                  <a:cubicBezTo>
                    <a:pt x="635762" y="1293368"/>
                    <a:pt x="0" y="1024255"/>
                    <a:pt x="0" y="646684"/>
                  </a:cubicBezTo>
                  <a:lnTo>
                    <a:pt x="38100" y="646684"/>
                  </a:lnTo>
                  <a:lnTo>
                    <a:pt x="76200" y="646684"/>
                  </a:lnTo>
                  <a:lnTo>
                    <a:pt x="38100" y="646684"/>
                  </a:lnTo>
                  <a:lnTo>
                    <a:pt x="0" y="646684"/>
                  </a:lnTo>
                  <a:moveTo>
                    <a:pt x="76200" y="646684"/>
                  </a:moveTo>
                  <a:cubicBezTo>
                    <a:pt x="76200" y="667766"/>
                    <a:pt x="59182" y="684784"/>
                    <a:pt x="38100" y="684784"/>
                  </a:cubicBezTo>
                  <a:cubicBezTo>
                    <a:pt x="17018" y="684784"/>
                    <a:pt x="0" y="667766"/>
                    <a:pt x="0" y="646684"/>
                  </a:cubicBezTo>
                  <a:cubicBezTo>
                    <a:pt x="0" y="625602"/>
                    <a:pt x="17018" y="608584"/>
                    <a:pt x="38100" y="608584"/>
                  </a:cubicBezTo>
                  <a:cubicBezTo>
                    <a:pt x="59182" y="608584"/>
                    <a:pt x="76200" y="625602"/>
                    <a:pt x="76200" y="646684"/>
                  </a:cubicBezTo>
                  <a:cubicBezTo>
                    <a:pt x="76200" y="941324"/>
                    <a:pt x="619379" y="1217168"/>
                    <a:pt x="1354709" y="1217168"/>
                  </a:cubicBezTo>
                  <a:cubicBezTo>
                    <a:pt x="2090039" y="1217168"/>
                    <a:pt x="2633091" y="941324"/>
                    <a:pt x="2633091" y="646684"/>
                  </a:cubicBezTo>
                  <a:cubicBezTo>
                    <a:pt x="2633091" y="352044"/>
                    <a:pt x="2089912" y="76200"/>
                    <a:pt x="1354709" y="76200"/>
                  </a:cubicBezTo>
                  <a:lnTo>
                    <a:pt x="1354709" y="38100"/>
                  </a:lnTo>
                  <a:lnTo>
                    <a:pt x="1354709" y="76200"/>
                  </a:lnTo>
                  <a:cubicBezTo>
                    <a:pt x="619379" y="76200"/>
                    <a:pt x="76200" y="352044"/>
                    <a:pt x="76200" y="646684"/>
                  </a:cubicBezTo>
                  <a:close/>
                </a:path>
              </a:pathLst>
            </a:custGeom>
            <a:solidFill>
              <a:srgbClr val="002060"/>
            </a:solidFill>
          </p:spPr>
        </p:sp>
      </p:grpSp>
      <p:sp>
        <p:nvSpPr>
          <p:cNvPr id="10" name="TextBox 10"/>
          <p:cNvSpPr txBox="1"/>
          <p:nvPr/>
        </p:nvSpPr>
        <p:spPr>
          <a:xfrm>
            <a:off x="17811523" y="9762898"/>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Open Sans"/>
                <a:ea typeface="Open Sans"/>
                <a:cs typeface="Open Sans"/>
                <a:sym typeface="Open Sans"/>
              </a:rPr>
              <a:t>17</a:t>
            </a:r>
          </a:p>
        </p:txBody>
      </p:sp>
      <p:sp>
        <p:nvSpPr>
          <p:cNvPr id="11" name="Freeform 11"/>
          <p:cNvSpPr/>
          <p:nvPr/>
        </p:nvSpPr>
        <p:spPr>
          <a:xfrm>
            <a:off x="186051" y="9659767"/>
            <a:ext cx="1050062" cy="488279"/>
          </a:xfrm>
          <a:custGeom>
            <a:avLst/>
            <a:gdLst/>
            <a:ahLst/>
            <a:cxnLst/>
            <a:rect l="l" t="t" r="r" b="b"/>
            <a:pathLst>
              <a:path w="1050062" h="488279">
                <a:moveTo>
                  <a:pt x="0" y="0"/>
                </a:moveTo>
                <a:lnTo>
                  <a:pt x="1050062" y="0"/>
                </a:lnTo>
                <a:lnTo>
                  <a:pt x="1050062" y="488279"/>
                </a:lnTo>
                <a:lnTo>
                  <a:pt x="0" y="488279"/>
                </a:lnTo>
                <a:lnTo>
                  <a:pt x="0" y="0"/>
                </a:lnTo>
                <a:close/>
              </a:path>
            </a:pathLst>
          </a:custGeom>
          <a:blipFill>
            <a:blip r:embed="rId3"/>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83B5C"/>
        </a:solidFill>
        <a:effectLst/>
      </p:bgPr>
    </p:bg>
    <p:spTree>
      <p:nvGrpSpPr>
        <p:cNvPr id="1" name=""/>
        <p:cNvGrpSpPr/>
        <p:nvPr/>
      </p:nvGrpSpPr>
      <p:grpSpPr>
        <a:xfrm>
          <a:off x="0" y="0"/>
          <a:ext cx="0" cy="0"/>
          <a:chOff x="0" y="0"/>
          <a:chExt cx="0" cy="0"/>
        </a:xfrm>
      </p:grpSpPr>
      <p:sp>
        <p:nvSpPr>
          <p:cNvPr id="2" name="TextBox 2"/>
          <p:cNvSpPr txBox="1"/>
          <p:nvPr/>
        </p:nvSpPr>
        <p:spPr>
          <a:xfrm>
            <a:off x="611202" y="1677322"/>
            <a:ext cx="16967621" cy="3466178"/>
          </a:xfrm>
          <a:prstGeom prst="rect">
            <a:avLst/>
          </a:prstGeom>
        </p:spPr>
        <p:txBody>
          <a:bodyPr lIns="0" tIns="0" rIns="0" bIns="0" rtlCol="0" anchor="t">
            <a:spAutoFit/>
          </a:bodyPr>
          <a:lstStyle/>
          <a:p>
            <a:pPr algn="just">
              <a:lnSpc>
                <a:spcPts val="3120"/>
              </a:lnSpc>
            </a:pPr>
            <a:r>
              <a:rPr lang="en-US" sz="2700" b="1" u="sng">
                <a:solidFill>
                  <a:srgbClr val="FFFFFF"/>
                </a:solidFill>
                <a:latin typeface="Calibri (MS) Bold"/>
                <a:ea typeface="Calibri (MS) Bold"/>
                <a:cs typeface="Calibri (MS) Bold"/>
                <a:sym typeface="Calibri (MS) Bold"/>
              </a:rPr>
              <a:t>Caractéristiques de l’aménagement</a:t>
            </a:r>
          </a:p>
          <a:p>
            <a:pPr algn="just">
              <a:lnSpc>
                <a:spcPts val="3118"/>
              </a:lnSpc>
            </a:pPr>
            <a:endParaRPr lang="en-US" sz="2700" b="1" u="sng">
              <a:solidFill>
                <a:srgbClr val="FFFFFF"/>
              </a:solidFill>
              <a:latin typeface="Calibri (MS) Bold"/>
              <a:ea typeface="Calibri (MS) Bold"/>
              <a:cs typeface="Calibri (MS) Bold"/>
              <a:sym typeface="Calibri (MS) Bold"/>
            </a:endParaRPr>
          </a:p>
          <a:p>
            <a:pPr algn="l">
              <a:lnSpc>
                <a:spcPts val="2624"/>
              </a:lnSpc>
            </a:pPr>
            <a:r>
              <a:rPr lang="en-US" sz="2700">
                <a:solidFill>
                  <a:srgbClr val="FFFFFF"/>
                </a:solidFill>
                <a:latin typeface="Calibri (MS)"/>
                <a:ea typeface="Calibri (MS)"/>
                <a:cs typeface="Calibri (MS)"/>
                <a:sym typeface="Calibri (MS)"/>
              </a:rPr>
              <a:t>Concession des chutes de Saint Maurice, Saint Firmin et La Trinité sur la Séveraisse, exploitée par Forces Hydrauliques de la Séveraisse, filiale du groupe HYDROCOP.</a:t>
            </a:r>
          </a:p>
          <a:p>
            <a:pPr algn="l">
              <a:lnSpc>
                <a:spcPts val="2624"/>
              </a:lnSpc>
            </a:pPr>
            <a:endParaRPr lang="en-US" sz="2700">
              <a:solidFill>
                <a:srgbClr val="FFFFFF"/>
              </a:solidFill>
              <a:latin typeface="Calibri (MS)"/>
              <a:ea typeface="Calibri (MS)"/>
              <a:cs typeface="Calibri (MS)"/>
              <a:sym typeface="Calibri (MS)"/>
            </a:endParaRPr>
          </a:p>
          <a:p>
            <a:pPr algn="l">
              <a:lnSpc>
                <a:spcPts val="2624"/>
              </a:lnSpc>
            </a:pPr>
            <a:r>
              <a:rPr lang="en-US" sz="2700">
                <a:solidFill>
                  <a:srgbClr val="FFFFFF"/>
                </a:solidFill>
                <a:latin typeface="Calibri (MS)"/>
                <a:ea typeface="Calibri (MS)"/>
                <a:cs typeface="Calibri (MS)"/>
                <a:sym typeface="Calibri (MS)"/>
              </a:rPr>
              <a:t>4 centrales en cascade sur un linéaire de 15 km.</a:t>
            </a:r>
          </a:p>
          <a:p>
            <a:pPr algn="l">
              <a:lnSpc>
                <a:spcPts val="2624"/>
              </a:lnSpc>
            </a:pPr>
            <a:endParaRPr lang="en-US" sz="2700">
              <a:solidFill>
                <a:srgbClr val="FFFFFF"/>
              </a:solidFill>
              <a:latin typeface="Calibri (MS)"/>
              <a:ea typeface="Calibri (MS)"/>
              <a:cs typeface="Calibri (MS)"/>
              <a:sym typeface="Calibri (MS)"/>
            </a:endParaRPr>
          </a:p>
          <a:p>
            <a:pPr algn="l">
              <a:lnSpc>
                <a:spcPts val="2624"/>
              </a:lnSpc>
            </a:pPr>
            <a:r>
              <a:rPr lang="en-US" sz="2700">
                <a:solidFill>
                  <a:srgbClr val="FFFFFF"/>
                </a:solidFill>
                <a:latin typeface="Calibri (MS)"/>
                <a:ea typeface="Calibri (MS)"/>
                <a:cs typeface="Calibri (MS)"/>
                <a:sym typeface="Calibri (MS)"/>
              </a:rPr>
              <a:t>1ière centrale (St Firmin I) construite en 1902. La Trinité construite en 1929. St Maurice construite en 1933. St Firmin II construite en 2016 =&gt; des aménagements anciens qui n’ont pas subi de dégâts importants liés aux crues ces dernières décennies.</a:t>
            </a:r>
          </a:p>
        </p:txBody>
      </p:sp>
      <p:sp>
        <p:nvSpPr>
          <p:cNvPr id="3" name="Freeform 3"/>
          <p:cNvSpPr/>
          <p:nvPr/>
        </p:nvSpPr>
        <p:spPr>
          <a:xfrm>
            <a:off x="319705" y="5290099"/>
            <a:ext cx="5558577" cy="4168934"/>
          </a:xfrm>
          <a:custGeom>
            <a:avLst/>
            <a:gdLst/>
            <a:ahLst/>
            <a:cxnLst/>
            <a:rect l="l" t="t" r="r" b="b"/>
            <a:pathLst>
              <a:path w="5558577" h="4168934">
                <a:moveTo>
                  <a:pt x="0" y="0"/>
                </a:moveTo>
                <a:lnTo>
                  <a:pt x="5558577" y="0"/>
                </a:lnTo>
                <a:lnTo>
                  <a:pt x="5558577" y="4168933"/>
                </a:lnTo>
                <a:lnTo>
                  <a:pt x="0" y="4168933"/>
                </a:lnTo>
                <a:lnTo>
                  <a:pt x="0" y="0"/>
                </a:lnTo>
                <a:close/>
              </a:path>
            </a:pathLst>
          </a:custGeom>
          <a:blipFill>
            <a:blip r:embed="rId2"/>
            <a:stretch>
              <a:fillRect/>
            </a:stretch>
          </a:blipFill>
        </p:spPr>
      </p:sp>
      <p:sp>
        <p:nvSpPr>
          <p:cNvPr id="4" name="Freeform 4"/>
          <p:cNvSpPr/>
          <p:nvPr/>
        </p:nvSpPr>
        <p:spPr>
          <a:xfrm>
            <a:off x="5976256" y="5300692"/>
            <a:ext cx="3118757" cy="4158342"/>
          </a:xfrm>
          <a:custGeom>
            <a:avLst/>
            <a:gdLst/>
            <a:ahLst/>
            <a:cxnLst/>
            <a:rect l="l" t="t" r="r" b="b"/>
            <a:pathLst>
              <a:path w="3118757" h="4158342">
                <a:moveTo>
                  <a:pt x="0" y="0"/>
                </a:moveTo>
                <a:lnTo>
                  <a:pt x="3118756" y="0"/>
                </a:lnTo>
                <a:lnTo>
                  <a:pt x="3118756" y="4158342"/>
                </a:lnTo>
                <a:lnTo>
                  <a:pt x="0" y="4158342"/>
                </a:lnTo>
                <a:lnTo>
                  <a:pt x="0" y="0"/>
                </a:lnTo>
                <a:close/>
              </a:path>
            </a:pathLst>
          </a:custGeom>
          <a:blipFill>
            <a:blip r:embed="rId3"/>
            <a:stretch>
              <a:fillRect/>
            </a:stretch>
          </a:blipFill>
        </p:spPr>
      </p:sp>
      <p:sp>
        <p:nvSpPr>
          <p:cNvPr id="5" name="Freeform 5"/>
          <p:cNvSpPr/>
          <p:nvPr/>
        </p:nvSpPr>
        <p:spPr>
          <a:xfrm>
            <a:off x="9192986" y="5300692"/>
            <a:ext cx="3118756" cy="4158342"/>
          </a:xfrm>
          <a:custGeom>
            <a:avLst/>
            <a:gdLst/>
            <a:ahLst/>
            <a:cxnLst/>
            <a:rect l="l" t="t" r="r" b="b"/>
            <a:pathLst>
              <a:path w="3118756" h="4158342">
                <a:moveTo>
                  <a:pt x="0" y="0"/>
                </a:moveTo>
                <a:lnTo>
                  <a:pt x="3118757" y="0"/>
                </a:lnTo>
                <a:lnTo>
                  <a:pt x="3118757" y="4158342"/>
                </a:lnTo>
                <a:lnTo>
                  <a:pt x="0" y="4158342"/>
                </a:lnTo>
                <a:lnTo>
                  <a:pt x="0" y="0"/>
                </a:lnTo>
                <a:close/>
              </a:path>
            </a:pathLst>
          </a:custGeom>
          <a:blipFill>
            <a:blip r:embed="rId4"/>
            <a:stretch>
              <a:fillRect/>
            </a:stretch>
          </a:blipFill>
        </p:spPr>
      </p:sp>
      <p:sp>
        <p:nvSpPr>
          <p:cNvPr id="6" name="Freeform 6"/>
          <p:cNvSpPr/>
          <p:nvPr/>
        </p:nvSpPr>
        <p:spPr>
          <a:xfrm>
            <a:off x="12409717" y="5290099"/>
            <a:ext cx="5558578" cy="4168934"/>
          </a:xfrm>
          <a:custGeom>
            <a:avLst/>
            <a:gdLst/>
            <a:ahLst/>
            <a:cxnLst/>
            <a:rect l="l" t="t" r="r" b="b"/>
            <a:pathLst>
              <a:path w="5558578" h="4168934">
                <a:moveTo>
                  <a:pt x="0" y="0"/>
                </a:moveTo>
                <a:lnTo>
                  <a:pt x="5558578" y="0"/>
                </a:lnTo>
                <a:lnTo>
                  <a:pt x="5558578" y="4168933"/>
                </a:lnTo>
                <a:lnTo>
                  <a:pt x="0" y="4168933"/>
                </a:lnTo>
                <a:lnTo>
                  <a:pt x="0" y="0"/>
                </a:lnTo>
                <a:close/>
              </a:path>
            </a:pathLst>
          </a:custGeom>
          <a:blipFill>
            <a:blip r:embed="rId5"/>
            <a:stretch>
              <a:fillRect/>
            </a:stretch>
          </a:blipFill>
        </p:spPr>
      </p:sp>
      <p:sp>
        <p:nvSpPr>
          <p:cNvPr id="7" name="TextBox 7"/>
          <p:cNvSpPr txBox="1"/>
          <p:nvPr/>
        </p:nvSpPr>
        <p:spPr>
          <a:xfrm>
            <a:off x="17811523" y="9762898"/>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Open Sans"/>
                <a:ea typeface="Open Sans"/>
                <a:cs typeface="Open Sans"/>
                <a:sym typeface="Open Sans"/>
              </a:rPr>
              <a:t>18</a:t>
            </a:r>
          </a:p>
        </p:txBody>
      </p:sp>
      <p:grpSp>
        <p:nvGrpSpPr>
          <p:cNvPr id="8" name="Group 8"/>
          <p:cNvGrpSpPr/>
          <p:nvPr/>
        </p:nvGrpSpPr>
        <p:grpSpPr>
          <a:xfrm>
            <a:off x="0" y="472894"/>
            <a:ext cx="18288000" cy="1072661"/>
            <a:chOff x="0" y="0"/>
            <a:chExt cx="23129395" cy="1356628"/>
          </a:xfrm>
        </p:grpSpPr>
        <p:sp>
          <p:nvSpPr>
            <p:cNvPr id="9" name="Freeform 9"/>
            <p:cNvSpPr/>
            <p:nvPr/>
          </p:nvSpPr>
          <p:spPr>
            <a:xfrm>
              <a:off x="0" y="0"/>
              <a:ext cx="23129396" cy="1356628"/>
            </a:xfrm>
            <a:custGeom>
              <a:avLst/>
              <a:gdLst/>
              <a:ahLst/>
              <a:cxnLst/>
              <a:rect l="l" t="t" r="r" b="b"/>
              <a:pathLst>
                <a:path w="23129396" h="1356628">
                  <a:moveTo>
                    <a:pt x="0" y="0"/>
                  </a:moveTo>
                  <a:lnTo>
                    <a:pt x="23129396" y="0"/>
                  </a:lnTo>
                  <a:lnTo>
                    <a:pt x="23129396" y="1356628"/>
                  </a:lnTo>
                  <a:lnTo>
                    <a:pt x="0" y="1356628"/>
                  </a:lnTo>
                  <a:close/>
                </a:path>
              </a:pathLst>
            </a:custGeom>
            <a:solidFill>
              <a:srgbClr val="63B8CC">
                <a:alpha val="89804"/>
              </a:srgbClr>
            </a:solidFill>
          </p:spPr>
        </p:sp>
        <p:sp>
          <p:nvSpPr>
            <p:cNvPr id="10" name="TextBox 10"/>
            <p:cNvSpPr txBox="1"/>
            <p:nvPr/>
          </p:nvSpPr>
          <p:spPr>
            <a:xfrm>
              <a:off x="0" y="0"/>
              <a:ext cx="23129395" cy="1356628"/>
            </a:xfrm>
            <a:prstGeom prst="rect">
              <a:avLst/>
            </a:prstGeom>
          </p:spPr>
          <p:txBody>
            <a:bodyPr lIns="5007" tIns="5007" rIns="5007" bIns="5007" rtlCol="0" anchor="ctr"/>
            <a:lstStyle/>
            <a:p>
              <a:pPr algn="ctr">
                <a:lnSpc>
                  <a:spcPts val="67"/>
                </a:lnSpc>
              </a:pPr>
              <a:endParaRPr/>
            </a:p>
          </p:txBody>
        </p:sp>
      </p:grpSp>
      <p:sp>
        <p:nvSpPr>
          <p:cNvPr id="11" name="TextBox 11"/>
          <p:cNvSpPr txBox="1"/>
          <p:nvPr/>
        </p:nvSpPr>
        <p:spPr>
          <a:xfrm>
            <a:off x="445551" y="651602"/>
            <a:ext cx="17842449" cy="673608"/>
          </a:xfrm>
          <a:prstGeom prst="rect">
            <a:avLst/>
          </a:prstGeom>
        </p:spPr>
        <p:txBody>
          <a:bodyPr lIns="0" tIns="0" rIns="0" bIns="0" rtlCol="0" anchor="t">
            <a:spAutoFit/>
          </a:bodyPr>
          <a:lstStyle/>
          <a:p>
            <a:pPr algn="l">
              <a:lnSpc>
                <a:spcPts val="4536"/>
              </a:lnSpc>
            </a:pPr>
            <a:r>
              <a:rPr lang="en-US" sz="4200" b="1">
                <a:solidFill>
                  <a:srgbClr val="FFFFFF"/>
                </a:solidFill>
                <a:latin typeface="Calibri (MS) Bold"/>
                <a:ea typeface="Calibri (MS) Bold"/>
                <a:cs typeface="Calibri (MS) Bold"/>
                <a:sym typeface="Calibri (MS) Bold"/>
              </a:rPr>
              <a:t>Retour d’expérience sur la gestion des crues : Exemple de la Séveraisse</a:t>
            </a:r>
          </a:p>
        </p:txBody>
      </p:sp>
      <p:sp>
        <p:nvSpPr>
          <p:cNvPr id="12" name="Freeform 12"/>
          <p:cNvSpPr/>
          <p:nvPr/>
        </p:nvSpPr>
        <p:spPr>
          <a:xfrm>
            <a:off x="186051" y="9659767"/>
            <a:ext cx="1050062" cy="488279"/>
          </a:xfrm>
          <a:custGeom>
            <a:avLst/>
            <a:gdLst/>
            <a:ahLst/>
            <a:cxnLst/>
            <a:rect l="l" t="t" r="r" b="b"/>
            <a:pathLst>
              <a:path w="1050062" h="488279">
                <a:moveTo>
                  <a:pt x="0" y="0"/>
                </a:moveTo>
                <a:lnTo>
                  <a:pt x="1050062" y="0"/>
                </a:lnTo>
                <a:lnTo>
                  <a:pt x="1050062" y="488279"/>
                </a:lnTo>
                <a:lnTo>
                  <a:pt x="0" y="488279"/>
                </a:lnTo>
                <a:lnTo>
                  <a:pt x="0" y="0"/>
                </a:lnTo>
                <a:close/>
              </a:path>
            </a:pathLst>
          </a:custGeom>
          <a:blipFill>
            <a:blip r:embed="rId6"/>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83B5C"/>
        </a:solidFill>
        <a:effectLst/>
      </p:bgPr>
    </p:bg>
    <p:spTree>
      <p:nvGrpSpPr>
        <p:cNvPr id="1" name=""/>
        <p:cNvGrpSpPr/>
        <p:nvPr/>
      </p:nvGrpSpPr>
      <p:grpSpPr>
        <a:xfrm>
          <a:off x="0" y="0"/>
          <a:ext cx="0" cy="0"/>
          <a:chOff x="0" y="0"/>
          <a:chExt cx="0" cy="0"/>
        </a:xfrm>
      </p:grpSpPr>
      <p:sp>
        <p:nvSpPr>
          <p:cNvPr id="2" name="TextBox 2"/>
          <p:cNvSpPr txBox="1"/>
          <p:nvPr/>
        </p:nvSpPr>
        <p:spPr>
          <a:xfrm>
            <a:off x="502139" y="1893223"/>
            <a:ext cx="8798286" cy="5054422"/>
          </a:xfrm>
          <a:prstGeom prst="rect">
            <a:avLst/>
          </a:prstGeom>
        </p:spPr>
        <p:txBody>
          <a:bodyPr lIns="0" tIns="0" rIns="0" bIns="0" rtlCol="0" anchor="t">
            <a:spAutoFit/>
          </a:bodyPr>
          <a:lstStyle/>
          <a:p>
            <a:pPr algn="l">
              <a:lnSpc>
                <a:spcPts val="3466"/>
              </a:lnSpc>
            </a:pPr>
            <a:r>
              <a:rPr lang="en-US" sz="2700" b="1" u="sng">
                <a:solidFill>
                  <a:srgbClr val="FFFFFF"/>
                </a:solidFill>
                <a:latin typeface="Calibri (MS) Bold"/>
                <a:ea typeface="Calibri (MS) Bold"/>
                <a:cs typeface="Calibri (MS) Bold"/>
                <a:sym typeface="Calibri (MS) Bold"/>
              </a:rPr>
              <a:t>La crue exceptionnelle d’automne 2023</a:t>
            </a:r>
          </a:p>
          <a:p>
            <a:pPr algn="l">
              <a:lnSpc>
                <a:spcPts val="1540"/>
              </a:lnSpc>
            </a:pPr>
            <a:endParaRPr lang="en-US" sz="2700" b="1" u="sng">
              <a:solidFill>
                <a:srgbClr val="FFFFFF"/>
              </a:solidFill>
              <a:latin typeface="Calibri (MS) Bold"/>
              <a:ea typeface="Calibri (MS) Bold"/>
              <a:cs typeface="Calibri (MS) Bold"/>
              <a:sym typeface="Calibri (MS) Bold"/>
            </a:endParaRPr>
          </a:p>
          <a:p>
            <a:pPr algn="l">
              <a:lnSpc>
                <a:spcPts val="2916"/>
              </a:lnSpc>
            </a:pPr>
            <a:r>
              <a:rPr lang="en-US" sz="2700">
                <a:solidFill>
                  <a:srgbClr val="FFFFFF"/>
                </a:solidFill>
                <a:latin typeface="Calibri (MS)"/>
                <a:ea typeface="Calibri (MS)"/>
                <a:cs typeface="Calibri (MS)"/>
                <a:sym typeface="Calibri (MS)"/>
              </a:rPr>
              <a:t>La crue de 2023 s’étale sur 19 jours avec des débits soutenus et 6 pics de crue à intervalle de 2 à 3 jours.</a:t>
            </a:r>
          </a:p>
          <a:p>
            <a:pPr algn="l">
              <a:lnSpc>
                <a:spcPts val="2916"/>
              </a:lnSpc>
            </a:pPr>
            <a:endParaRPr lang="en-US" sz="2700">
              <a:solidFill>
                <a:srgbClr val="FFFFFF"/>
              </a:solidFill>
              <a:latin typeface="Calibri (MS)"/>
              <a:ea typeface="Calibri (MS)"/>
              <a:cs typeface="Calibri (MS)"/>
              <a:sym typeface="Calibri (MS)"/>
            </a:endParaRPr>
          </a:p>
          <a:p>
            <a:pPr algn="l">
              <a:lnSpc>
                <a:spcPts val="2916"/>
              </a:lnSpc>
            </a:pPr>
            <a:r>
              <a:rPr lang="en-US" sz="2700">
                <a:solidFill>
                  <a:srgbClr val="FFFFFF"/>
                </a:solidFill>
                <a:latin typeface="Calibri (MS)"/>
                <a:ea typeface="Calibri (MS)"/>
                <a:cs typeface="Calibri (MS)"/>
                <a:sym typeface="Calibri (MS)"/>
              </a:rPr>
              <a:t>Evènement exceptionnel par son intensité, mais aussi et surtout par sa durée.</a:t>
            </a:r>
          </a:p>
          <a:p>
            <a:pPr algn="l">
              <a:lnSpc>
                <a:spcPts val="2916"/>
              </a:lnSpc>
            </a:pPr>
            <a:endParaRPr lang="en-US" sz="2700">
              <a:solidFill>
                <a:srgbClr val="FFFFFF"/>
              </a:solidFill>
              <a:latin typeface="Calibri (MS)"/>
              <a:ea typeface="Calibri (MS)"/>
              <a:cs typeface="Calibri (MS)"/>
              <a:sym typeface="Calibri (MS)"/>
            </a:endParaRPr>
          </a:p>
          <a:p>
            <a:pPr algn="l">
              <a:lnSpc>
                <a:spcPts val="2916"/>
              </a:lnSpc>
            </a:pPr>
            <a:r>
              <a:rPr lang="en-US" sz="2700">
                <a:solidFill>
                  <a:srgbClr val="FFFFFF"/>
                </a:solidFill>
                <a:latin typeface="Calibri (MS)"/>
                <a:ea typeface="Calibri (MS)"/>
                <a:cs typeface="Calibri (MS)"/>
                <a:sym typeface="Calibri (MS)"/>
              </a:rPr>
              <a:t>Activité hydrogéomorphologique très intense.</a:t>
            </a:r>
          </a:p>
          <a:p>
            <a:pPr algn="l">
              <a:lnSpc>
                <a:spcPts val="2916"/>
              </a:lnSpc>
            </a:pPr>
            <a:endParaRPr lang="en-US" sz="2700">
              <a:solidFill>
                <a:srgbClr val="FFFFFF"/>
              </a:solidFill>
              <a:latin typeface="Calibri (MS)"/>
              <a:ea typeface="Calibri (MS)"/>
              <a:cs typeface="Calibri (MS)"/>
              <a:sym typeface="Calibri (MS)"/>
            </a:endParaRPr>
          </a:p>
          <a:p>
            <a:pPr algn="l">
              <a:lnSpc>
                <a:spcPts val="2916"/>
              </a:lnSpc>
            </a:pPr>
            <a:r>
              <a:rPr lang="en-US" sz="2700">
                <a:solidFill>
                  <a:srgbClr val="FFFFFF"/>
                </a:solidFill>
                <a:latin typeface="Calibri (MS)"/>
                <a:ea typeface="Calibri (MS)"/>
                <a:cs typeface="Calibri (MS)"/>
                <a:sym typeface="Calibri (MS)"/>
              </a:rPr>
              <a:t>Bande active largement mobilisée et remaniée.</a:t>
            </a:r>
          </a:p>
          <a:p>
            <a:pPr algn="l">
              <a:lnSpc>
                <a:spcPts val="2916"/>
              </a:lnSpc>
            </a:pPr>
            <a:endParaRPr lang="en-US" sz="2700">
              <a:solidFill>
                <a:srgbClr val="FFFFFF"/>
              </a:solidFill>
              <a:latin typeface="Calibri (MS)"/>
              <a:ea typeface="Calibri (MS)"/>
              <a:cs typeface="Calibri (MS)"/>
              <a:sym typeface="Calibri (MS)"/>
            </a:endParaRPr>
          </a:p>
          <a:p>
            <a:pPr algn="l">
              <a:lnSpc>
                <a:spcPts val="2916"/>
              </a:lnSpc>
            </a:pPr>
            <a:r>
              <a:rPr lang="en-US" sz="2700">
                <a:solidFill>
                  <a:srgbClr val="FFFFFF"/>
                </a:solidFill>
                <a:latin typeface="Calibri (MS)"/>
                <a:ea typeface="Calibri (MS)"/>
                <a:cs typeface="Calibri (MS)"/>
                <a:sym typeface="Calibri (MS)"/>
              </a:rPr>
              <a:t>Volumes de matériaux solides et d’embâcles de bois charriés extrêmement importants.</a:t>
            </a:r>
          </a:p>
        </p:txBody>
      </p:sp>
      <p:sp>
        <p:nvSpPr>
          <p:cNvPr id="3" name="Freeform 3"/>
          <p:cNvSpPr/>
          <p:nvPr/>
        </p:nvSpPr>
        <p:spPr>
          <a:xfrm>
            <a:off x="9543969" y="1724263"/>
            <a:ext cx="8419954" cy="4181237"/>
          </a:xfrm>
          <a:custGeom>
            <a:avLst/>
            <a:gdLst/>
            <a:ahLst/>
            <a:cxnLst/>
            <a:rect l="l" t="t" r="r" b="b"/>
            <a:pathLst>
              <a:path w="8641080" h="4457700">
                <a:moveTo>
                  <a:pt x="0" y="0"/>
                </a:moveTo>
                <a:lnTo>
                  <a:pt x="8641080" y="0"/>
                </a:lnTo>
                <a:lnTo>
                  <a:pt x="8641080" y="4457700"/>
                </a:lnTo>
                <a:lnTo>
                  <a:pt x="0" y="4457700"/>
                </a:lnTo>
                <a:lnTo>
                  <a:pt x="0" y="0"/>
                </a:lnTo>
                <a:close/>
              </a:path>
            </a:pathLst>
          </a:custGeom>
          <a:blipFill>
            <a:blip r:embed="rId2"/>
            <a:stretch>
              <a:fillRect l="-1195" t="-2430" r="-1431" b="-5406"/>
            </a:stretch>
          </a:blipFill>
        </p:spPr>
      </p:sp>
      <p:sp>
        <p:nvSpPr>
          <p:cNvPr id="4" name="Freeform 4"/>
          <p:cNvSpPr/>
          <p:nvPr/>
        </p:nvSpPr>
        <p:spPr>
          <a:xfrm>
            <a:off x="9563246" y="5937349"/>
            <a:ext cx="8419954" cy="1720751"/>
          </a:xfrm>
          <a:custGeom>
            <a:avLst/>
            <a:gdLst/>
            <a:ahLst/>
            <a:cxnLst/>
            <a:rect l="l" t="t" r="r" b="b"/>
            <a:pathLst>
              <a:path w="8641080" h="2001202">
                <a:moveTo>
                  <a:pt x="0" y="0"/>
                </a:moveTo>
                <a:lnTo>
                  <a:pt x="8641081" y="0"/>
                </a:lnTo>
                <a:lnTo>
                  <a:pt x="8641081" y="2001202"/>
                </a:lnTo>
                <a:lnTo>
                  <a:pt x="0" y="2001202"/>
                </a:lnTo>
                <a:lnTo>
                  <a:pt x="0" y="0"/>
                </a:lnTo>
                <a:close/>
              </a:path>
            </a:pathLst>
          </a:custGeom>
          <a:blipFill>
            <a:blip r:embed="rId3"/>
            <a:stretch>
              <a:fillRect l="-1195" t="-3997" r="-1431" b="-12322"/>
            </a:stretch>
          </a:blipFill>
        </p:spPr>
      </p:sp>
      <p:grpSp>
        <p:nvGrpSpPr>
          <p:cNvPr id="5" name="Group 5"/>
          <p:cNvGrpSpPr/>
          <p:nvPr/>
        </p:nvGrpSpPr>
        <p:grpSpPr>
          <a:xfrm>
            <a:off x="445551" y="7741813"/>
            <a:ext cx="886797" cy="900792"/>
            <a:chOff x="0" y="0"/>
            <a:chExt cx="1182396" cy="1201056"/>
          </a:xfrm>
        </p:grpSpPr>
        <p:sp>
          <p:nvSpPr>
            <p:cNvPr id="6" name="Freeform 6"/>
            <p:cNvSpPr/>
            <p:nvPr/>
          </p:nvSpPr>
          <p:spPr>
            <a:xfrm>
              <a:off x="12700" y="383540"/>
              <a:ext cx="1156970" cy="792988"/>
            </a:xfrm>
            <a:custGeom>
              <a:avLst/>
              <a:gdLst/>
              <a:ahLst/>
              <a:cxnLst/>
              <a:rect l="l" t="t" r="r" b="b"/>
              <a:pathLst>
                <a:path w="1156970" h="792988">
                  <a:moveTo>
                    <a:pt x="0" y="0"/>
                  </a:moveTo>
                  <a:cubicBezTo>
                    <a:pt x="0" y="169037"/>
                    <a:pt x="356870" y="316738"/>
                    <a:pt x="867791" y="359029"/>
                  </a:cubicBezTo>
                  <a:lnTo>
                    <a:pt x="867791" y="214376"/>
                  </a:lnTo>
                  <a:lnTo>
                    <a:pt x="1156970" y="515493"/>
                  </a:lnTo>
                  <a:lnTo>
                    <a:pt x="867791" y="792988"/>
                  </a:lnTo>
                  <a:lnTo>
                    <a:pt x="867791" y="648335"/>
                  </a:lnTo>
                  <a:cubicBezTo>
                    <a:pt x="356870" y="606044"/>
                    <a:pt x="0" y="458470"/>
                    <a:pt x="0" y="289306"/>
                  </a:cubicBezTo>
                  <a:close/>
                </a:path>
              </a:pathLst>
            </a:custGeom>
            <a:solidFill>
              <a:srgbClr val="FFFFFF"/>
            </a:solidFill>
          </p:spPr>
        </p:sp>
        <p:sp>
          <p:nvSpPr>
            <p:cNvPr id="7" name="Freeform 7"/>
            <p:cNvSpPr/>
            <p:nvPr/>
          </p:nvSpPr>
          <p:spPr>
            <a:xfrm>
              <a:off x="-46990" y="12700"/>
              <a:ext cx="1216660" cy="515493"/>
            </a:xfrm>
            <a:custGeom>
              <a:avLst/>
              <a:gdLst/>
              <a:ahLst/>
              <a:cxnLst/>
              <a:rect l="l" t="t" r="r" b="b"/>
              <a:pathLst>
                <a:path w="1216660" h="515493">
                  <a:moveTo>
                    <a:pt x="1216660" y="289306"/>
                  </a:moveTo>
                  <a:cubicBezTo>
                    <a:pt x="752094" y="289306"/>
                    <a:pt x="332613" y="378333"/>
                    <a:pt x="151384" y="515493"/>
                  </a:cubicBezTo>
                  <a:cubicBezTo>
                    <a:pt x="0" y="400939"/>
                    <a:pt x="37846" y="269748"/>
                    <a:pt x="252095" y="165989"/>
                  </a:cubicBezTo>
                  <a:cubicBezTo>
                    <a:pt x="466344" y="62230"/>
                    <a:pt x="828548" y="0"/>
                    <a:pt x="1216660" y="0"/>
                  </a:cubicBezTo>
                  <a:close/>
                </a:path>
              </a:pathLst>
            </a:custGeom>
            <a:solidFill>
              <a:srgbClr val="FFFFFF"/>
            </a:solidFill>
          </p:spPr>
        </p:sp>
        <p:sp>
          <p:nvSpPr>
            <p:cNvPr id="8" name="Freeform 8"/>
            <p:cNvSpPr/>
            <p:nvPr/>
          </p:nvSpPr>
          <p:spPr>
            <a:xfrm>
              <a:off x="12700" y="12700"/>
              <a:ext cx="1156970" cy="1163828"/>
            </a:xfrm>
            <a:custGeom>
              <a:avLst/>
              <a:gdLst/>
              <a:ahLst/>
              <a:cxnLst/>
              <a:rect l="l" t="t" r="r" b="b"/>
              <a:pathLst>
                <a:path w="1156970" h="1163828">
                  <a:moveTo>
                    <a:pt x="0" y="370840"/>
                  </a:moveTo>
                  <a:cubicBezTo>
                    <a:pt x="0" y="539877"/>
                    <a:pt x="356870" y="687578"/>
                    <a:pt x="867791" y="729869"/>
                  </a:cubicBezTo>
                  <a:lnTo>
                    <a:pt x="867791" y="585216"/>
                  </a:lnTo>
                  <a:lnTo>
                    <a:pt x="1156970" y="886333"/>
                  </a:lnTo>
                  <a:lnTo>
                    <a:pt x="867791" y="1163828"/>
                  </a:lnTo>
                  <a:lnTo>
                    <a:pt x="867791" y="1019175"/>
                  </a:lnTo>
                  <a:cubicBezTo>
                    <a:pt x="356870" y="976884"/>
                    <a:pt x="0" y="829310"/>
                    <a:pt x="0" y="660146"/>
                  </a:cubicBezTo>
                  <a:lnTo>
                    <a:pt x="0" y="370840"/>
                  </a:lnTo>
                  <a:cubicBezTo>
                    <a:pt x="0" y="165989"/>
                    <a:pt x="518033" y="0"/>
                    <a:pt x="1156970" y="0"/>
                  </a:cubicBezTo>
                  <a:lnTo>
                    <a:pt x="1156970" y="289306"/>
                  </a:lnTo>
                  <a:cubicBezTo>
                    <a:pt x="692404" y="289306"/>
                    <a:pt x="272923" y="378333"/>
                    <a:pt x="91694" y="515493"/>
                  </a:cubicBezTo>
                </a:path>
              </a:pathLst>
            </a:custGeom>
            <a:solidFill>
              <a:srgbClr val="000000">
                <a:alpha val="0"/>
              </a:srgbClr>
            </a:solidFill>
          </p:spPr>
        </p:sp>
        <p:sp>
          <p:nvSpPr>
            <p:cNvPr id="9" name="Freeform 9"/>
            <p:cNvSpPr/>
            <p:nvPr/>
          </p:nvSpPr>
          <p:spPr>
            <a:xfrm>
              <a:off x="0" y="370840"/>
              <a:ext cx="1182370" cy="819531"/>
            </a:xfrm>
            <a:custGeom>
              <a:avLst/>
              <a:gdLst/>
              <a:ahLst/>
              <a:cxnLst/>
              <a:rect l="l" t="t" r="r" b="b"/>
              <a:pathLst>
                <a:path w="1182370" h="819531">
                  <a:moveTo>
                    <a:pt x="0" y="12700"/>
                  </a:moveTo>
                  <a:cubicBezTo>
                    <a:pt x="0" y="5715"/>
                    <a:pt x="5715" y="0"/>
                    <a:pt x="12700" y="0"/>
                  </a:cubicBezTo>
                  <a:cubicBezTo>
                    <a:pt x="19685" y="0"/>
                    <a:pt x="25400" y="5715"/>
                    <a:pt x="25400" y="12700"/>
                  </a:cubicBezTo>
                  <a:cubicBezTo>
                    <a:pt x="25400" y="167767"/>
                    <a:pt x="365252" y="316357"/>
                    <a:pt x="881507" y="359029"/>
                  </a:cubicBezTo>
                  <a:lnTo>
                    <a:pt x="880491" y="371729"/>
                  </a:lnTo>
                  <a:lnTo>
                    <a:pt x="867791" y="371729"/>
                  </a:lnTo>
                  <a:lnTo>
                    <a:pt x="867791" y="227076"/>
                  </a:lnTo>
                  <a:cubicBezTo>
                    <a:pt x="867791" y="221869"/>
                    <a:pt x="870966" y="217170"/>
                    <a:pt x="875792" y="215265"/>
                  </a:cubicBezTo>
                  <a:cubicBezTo>
                    <a:pt x="880618" y="213360"/>
                    <a:pt x="886079" y="214503"/>
                    <a:pt x="889635" y="218186"/>
                  </a:cubicBezTo>
                  <a:lnTo>
                    <a:pt x="1178814" y="519430"/>
                  </a:lnTo>
                  <a:cubicBezTo>
                    <a:pt x="1181100" y="521843"/>
                    <a:pt x="1182370" y="525145"/>
                    <a:pt x="1182370" y="528447"/>
                  </a:cubicBezTo>
                  <a:cubicBezTo>
                    <a:pt x="1182370" y="531749"/>
                    <a:pt x="1180846" y="535051"/>
                    <a:pt x="1178433" y="537337"/>
                  </a:cubicBezTo>
                  <a:lnTo>
                    <a:pt x="889254" y="814959"/>
                  </a:lnTo>
                  <a:cubicBezTo>
                    <a:pt x="885571" y="818515"/>
                    <a:pt x="880110" y="819531"/>
                    <a:pt x="875538" y="817499"/>
                  </a:cubicBezTo>
                  <a:cubicBezTo>
                    <a:pt x="870966" y="815467"/>
                    <a:pt x="867791" y="810895"/>
                    <a:pt x="867791" y="805815"/>
                  </a:cubicBezTo>
                  <a:lnTo>
                    <a:pt x="867791" y="661035"/>
                  </a:lnTo>
                  <a:cubicBezTo>
                    <a:pt x="867791" y="654050"/>
                    <a:pt x="873506" y="648335"/>
                    <a:pt x="880491" y="648335"/>
                  </a:cubicBezTo>
                  <a:lnTo>
                    <a:pt x="880491" y="661035"/>
                  </a:lnTo>
                  <a:lnTo>
                    <a:pt x="879475" y="673735"/>
                  </a:lnTo>
                  <a:cubicBezTo>
                    <a:pt x="373888" y="631952"/>
                    <a:pt x="0" y="485140"/>
                    <a:pt x="0" y="302006"/>
                  </a:cubicBezTo>
                  <a:lnTo>
                    <a:pt x="0" y="12700"/>
                  </a:lnTo>
                  <a:lnTo>
                    <a:pt x="12700" y="12700"/>
                  </a:lnTo>
                  <a:lnTo>
                    <a:pt x="0" y="12700"/>
                  </a:lnTo>
                  <a:moveTo>
                    <a:pt x="25400" y="12700"/>
                  </a:moveTo>
                  <a:lnTo>
                    <a:pt x="25400" y="302006"/>
                  </a:lnTo>
                  <a:lnTo>
                    <a:pt x="12700" y="302006"/>
                  </a:lnTo>
                  <a:lnTo>
                    <a:pt x="25400" y="302006"/>
                  </a:lnTo>
                  <a:cubicBezTo>
                    <a:pt x="25400" y="457200"/>
                    <a:pt x="365252" y="605663"/>
                    <a:pt x="881507" y="648462"/>
                  </a:cubicBezTo>
                  <a:cubicBezTo>
                    <a:pt x="888238" y="648970"/>
                    <a:pt x="893445" y="654812"/>
                    <a:pt x="893191" y="661670"/>
                  </a:cubicBezTo>
                  <a:cubicBezTo>
                    <a:pt x="892937" y="668528"/>
                    <a:pt x="887349" y="673862"/>
                    <a:pt x="880491" y="673862"/>
                  </a:cubicBezTo>
                  <a:lnTo>
                    <a:pt x="880491" y="661162"/>
                  </a:lnTo>
                  <a:lnTo>
                    <a:pt x="893191" y="661162"/>
                  </a:lnTo>
                  <a:lnTo>
                    <a:pt x="893191" y="805688"/>
                  </a:lnTo>
                  <a:lnTo>
                    <a:pt x="880491" y="805688"/>
                  </a:lnTo>
                  <a:lnTo>
                    <a:pt x="871728" y="796544"/>
                  </a:lnTo>
                  <a:lnTo>
                    <a:pt x="1160907" y="519049"/>
                  </a:lnTo>
                  <a:lnTo>
                    <a:pt x="1169670" y="528193"/>
                  </a:lnTo>
                  <a:lnTo>
                    <a:pt x="1160526" y="536956"/>
                  </a:lnTo>
                  <a:lnTo>
                    <a:pt x="871347" y="235839"/>
                  </a:lnTo>
                  <a:lnTo>
                    <a:pt x="880491" y="227076"/>
                  </a:lnTo>
                  <a:lnTo>
                    <a:pt x="893191" y="227076"/>
                  </a:lnTo>
                  <a:lnTo>
                    <a:pt x="893191" y="371729"/>
                  </a:lnTo>
                  <a:cubicBezTo>
                    <a:pt x="893191" y="375285"/>
                    <a:pt x="891667" y="378714"/>
                    <a:pt x="889127" y="381127"/>
                  </a:cubicBezTo>
                  <a:cubicBezTo>
                    <a:pt x="886587" y="383540"/>
                    <a:pt x="883031" y="384683"/>
                    <a:pt x="879475" y="384429"/>
                  </a:cubicBezTo>
                  <a:cubicBezTo>
                    <a:pt x="373888" y="342519"/>
                    <a:pt x="0" y="195707"/>
                    <a:pt x="0" y="12700"/>
                  </a:cubicBezTo>
                  <a:lnTo>
                    <a:pt x="12700" y="12700"/>
                  </a:lnTo>
                  <a:lnTo>
                    <a:pt x="25400" y="12700"/>
                  </a:lnTo>
                  <a:close/>
                </a:path>
              </a:pathLst>
            </a:custGeom>
            <a:solidFill>
              <a:srgbClr val="F3E80A"/>
            </a:solidFill>
          </p:spPr>
        </p:sp>
        <p:sp>
          <p:nvSpPr>
            <p:cNvPr id="10" name="Freeform 10"/>
            <p:cNvSpPr/>
            <p:nvPr/>
          </p:nvSpPr>
          <p:spPr>
            <a:xfrm>
              <a:off x="-28194" y="0"/>
              <a:ext cx="1210564" cy="541655"/>
            </a:xfrm>
            <a:custGeom>
              <a:avLst/>
              <a:gdLst/>
              <a:ahLst/>
              <a:cxnLst/>
              <a:rect l="l" t="t" r="r" b="b"/>
              <a:pathLst>
                <a:path w="1210564" h="541655">
                  <a:moveTo>
                    <a:pt x="1197864" y="314706"/>
                  </a:moveTo>
                  <a:cubicBezTo>
                    <a:pt x="733679" y="314706"/>
                    <a:pt x="317881" y="403860"/>
                    <a:pt x="140208" y="538226"/>
                  </a:cubicBezTo>
                  <a:cubicBezTo>
                    <a:pt x="135636" y="541655"/>
                    <a:pt x="129413" y="541655"/>
                    <a:pt x="124841" y="538226"/>
                  </a:cubicBezTo>
                  <a:cubicBezTo>
                    <a:pt x="23114" y="461391"/>
                    <a:pt x="0" y="372237"/>
                    <a:pt x="63373" y="288417"/>
                  </a:cubicBezTo>
                  <a:cubicBezTo>
                    <a:pt x="96266" y="244983"/>
                    <a:pt x="151765" y="204089"/>
                    <a:pt x="227838" y="167259"/>
                  </a:cubicBezTo>
                  <a:cubicBezTo>
                    <a:pt x="444500" y="62484"/>
                    <a:pt x="808990" y="0"/>
                    <a:pt x="1197864" y="0"/>
                  </a:cubicBezTo>
                  <a:cubicBezTo>
                    <a:pt x="1204849" y="0"/>
                    <a:pt x="1210564" y="5715"/>
                    <a:pt x="1210564" y="12700"/>
                  </a:cubicBezTo>
                  <a:lnTo>
                    <a:pt x="1210564" y="302006"/>
                  </a:lnTo>
                  <a:cubicBezTo>
                    <a:pt x="1210564" y="308991"/>
                    <a:pt x="1204849" y="314706"/>
                    <a:pt x="1197864" y="314706"/>
                  </a:cubicBezTo>
                  <a:moveTo>
                    <a:pt x="1197864" y="289306"/>
                  </a:moveTo>
                  <a:lnTo>
                    <a:pt x="1197864" y="302006"/>
                  </a:lnTo>
                  <a:lnTo>
                    <a:pt x="1185164" y="302006"/>
                  </a:lnTo>
                  <a:lnTo>
                    <a:pt x="1185164" y="12700"/>
                  </a:lnTo>
                  <a:lnTo>
                    <a:pt x="1197864" y="12700"/>
                  </a:lnTo>
                  <a:lnTo>
                    <a:pt x="1197864" y="25400"/>
                  </a:lnTo>
                  <a:cubicBezTo>
                    <a:pt x="810641" y="25400"/>
                    <a:pt x="450596" y="87630"/>
                    <a:pt x="238760" y="190246"/>
                  </a:cubicBezTo>
                  <a:lnTo>
                    <a:pt x="233172" y="178816"/>
                  </a:lnTo>
                  <a:lnTo>
                    <a:pt x="238760" y="190246"/>
                  </a:lnTo>
                  <a:cubicBezTo>
                    <a:pt x="164465" y="226187"/>
                    <a:pt x="113030" y="264795"/>
                    <a:pt x="83566" y="303784"/>
                  </a:cubicBezTo>
                  <a:cubicBezTo>
                    <a:pt x="31496" y="372618"/>
                    <a:pt x="45339" y="446405"/>
                    <a:pt x="140208" y="518033"/>
                  </a:cubicBezTo>
                  <a:lnTo>
                    <a:pt x="132588" y="528193"/>
                  </a:lnTo>
                  <a:lnTo>
                    <a:pt x="124968" y="518033"/>
                  </a:lnTo>
                  <a:cubicBezTo>
                    <a:pt x="309753" y="378333"/>
                    <a:pt x="732917" y="289306"/>
                    <a:pt x="1197864" y="289306"/>
                  </a:cubicBezTo>
                  <a:close/>
                </a:path>
              </a:pathLst>
            </a:custGeom>
            <a:solidFill>
              <a:srgbClr val="F3E80A"/>
            </a:solidFill>
          </p:spPr>
        </p:sp>
        <p:sp>
          <p:nvSpPr>
            <p:cNvPr id="11" name="Freeform 11"/>
            <p:cNvSpPr/>
            <p:nvPr/>
          </p:nvSpPr>
          <p:spPr>
            <a:xfrm>
              <a:off x="0" y="0"/>
              <a:ext cx="1182370" cy="1190371"/>
            </a:xfrm>
            <a:custGeom>
              <a:avLst/>
              <a:gdLst/>
              <a:ahLst/>
              <a:cxnLst/>
              <a:rect l="l" t="t" r="r" b="b"/>
              <a:pathLst>
                <a:path w="1182370" h="1190371">
                  <a:moveTo>
                    <a:pt x="0" y="383540"/>
                  </a:moveTo>
                  <a:cubicBezTo>
                    <a:pt x="0" y="376555"/>
                    <a:pt x="5715" y="370840"/>
                    <a:pt x="12700" y="370840"/>
                  </a:cubicBezTo>
                  <a:cubicBezTo>
                    <a:pt x="19685" y="370840"/>
                    <a:pt x="25400" y="376555"/>
                    <a:pt x="25400" y="383540"/>
                  </a:cubicBezTo>
                  <a:cubicBezTo>
                    <a:pt x="25400" y="538607"/>
                    <a:pt x="365252" y="687197"/>
                    <a:pt x="881507" y="729869"/>
                  </a:cubicBezTo>
                  <a:lnTo>
                    <a:pt x="880491" y="742569"/>
                  </a:lnTo>
                  <a:lnTo>
                    <a:pt x="867791" y="742569"/>
                  </a:lnTo>
                  <a:lnTo>
                    <a:pt x="867791" y="597916"/>
                  </a:lnTo>
                  <a:cubicBezTo>
                    <a:pt x="867791" y="592709"/>
                    <a:pt x="870966" y="588010"/>
                    <a:pt x="875792" y="586105"/>
                  </a:cubicBezTo>
                  <a:cubicBezTo>
                    <a:pt x="880618" y="584200"/>
                    <a:pt x="886079" y="585343"/>
                    <a:pt x="889635" y="589026"/>
                  </a:cubicBezTo>
                  <a:lnTo>
                    <a:pt x="1178814" y="890270"/>
                  </a:lnTo>
                  <a:cubicBezTo>
                    <a:pt x="1181100" y="892683"/>
                    <a:pt x="1182370" y="895985"/>
                    <a:pt x="1182370" y="899287"/>
                  </a:cubicBezTo>
                  <a:cubicBezTo>
                    <a:pt x="1182370" y="902589"/>
                    <a:pt x="1180846" y="905891"/>
                    <a:pt x="1178433" y="908177"/>
                  </a:cubicBezTo>
                  <a:lnTo>
                    <a:pt x="889254" y="1185799"/>
                  </a:lnTo>
                  <a:cubicBezTo>
                    <a:pt x="885571" y="1189355"/>
                    <a:pt x="880110" y="1190371"/>
                    <a:pt x="875538" y="1188339"/>
                  </a:cubicBezTo>
                  <a:cubicBezTo>
                    <a:pt x="870966" y="1186307"/>
                    <a:pt x="867791" y="1181735"/>
                    <a:pt x="867791" y="1176655"/>
                  </a:cubicBezTo>
                  <a:lnTo>
                    <a:pt x="867791" y="1031875"/>
                  </a:lnTo>
                  <a:cubicBezTo>
                    <a:pt x="867791" y="1024890"/>
                    <a:pt x="873506" y="1019175"/>
                    <a:pt x="880491" y="1019175"/>
                  </a:cubicBezTo>
                  <a:lnTo>
                    <a:pt x="880491" y="1031875"/>
                  </a:lnTo>
                  <a:lnTo>
                    <a:pt x="879475" y="1044575"/>
                  </a:lnTo>
                  <a:cubicBezTo>
                    <a:pt x="373888" y="1002792"/>
                    <a:pt x="0" y="855980"/>
                    <a:pt x="0" y="672846"/>
                  </a:cubicBezTo>
                  <a:lnTo>
                    <a:pt x="0" y="383540"/>
                  </a:lnTo>
                  <a:lnTo>
                    <a:pt x="12700" y="383540"/>
                  </a:lnTo>
                  <a:lnTo>
                    <a:pt x="0" y="383540"/>
                  </a:lnTo>
                  <a:lnTo>
                    <a:pt x="12700" y="383540"/>
                  </a:lnTo>
                  <a:lnTo>
                    <a:pt x="0" y="383540"/>
                  </a:lnTo>
                  <a:cubicBezTo>
                    <a:pt x="0" y="163449"/>
                    <a:pt x="537337" y="0"/>
                    <a:pt x="1169670" y="0"/>
                  </a:cubicBezTo>
                  <a:cubicBezTo>
                    <a:pt x="1176655" y="0"/>
                    <a:pt x="1182370" y="5715"/>
                    <a:pt x="1182370" y="12700"/>
                  </a:cubicBezTo>
                  <a:lnTo>
                    <a:pt x="1182370" y="302006"/>
                  </a:lnTo>
                  <a:cubicBezTo>
                    <a:pt x="1182370" y="305435"/>
                    <a:pt x="1180973" y="308610"/>
                    <a:pt x="1178687" y="311023"/>
                  </a:cubicBezTo>
                  <a:cubicBezTo>
                    <a:pt x="1176401" y="313436"/>
                    <a:pt x="1173099" y="314706"/>
                    <a:pt x="1169670" y="314706"/>
                  </a:cubicBezTo>
                  <a:cubicBezTo>
                    <a:pt x="705485" y="314706"/>
                    <a:pt x="289687" y="403860"/>
                    <a:pt x="112014" y="538226"/>
                  </a:cubicBezTo>
                  <a:lnTo>
                    <a:pt x="96647" y="517906"/>
                  </a:lnTo>
                  <a:cubicBezTo>
                    <a:pt x="281559" y="378333"/>
                    <a:pt x="704723" y="289306"/>
                    <a:pt x="1169670" y="289306"/>
                  </a:cubicBezTo>
                  <a:lnTo>
                    <a:pt x="1169670" y="302006"/>
                  </a:lnTo>
                  <a:lnTo>
                    <a:pt x="1156970" y="302006"/>
                  </a:lnTo>
                  <a:lnTo>
                    <a:pt x="1156970" y="12700"/>
                  </a:lnTo>
                  <a:lnTo>
                    <a:pt x="1169670" y="12700"/>
                  </a:lnTo>
                  <a:lnTo>
                    <a:pt x="1169670" y="25400"/>
                  </a:lnTo>
                  <a:cubicBezTo>
                    <a:pt x="524129" y="25400"/>
                    <a:pt x="25400" y="194056"/>
                    <a:pt x="25400" y="383540"/>
                  </a:cubicBezTo>
                  <a:lnTo>
                    <a:pt x="25400" y="672846"/>
                  </a:lnTo>
                  <a:lnTo>
                    <a:pt x="12700" y="672846"/>
                  </a:lnTo>
                  <a:lnTo>
                    <a:pt x="25400" y="672846"/>
                  </a:lnTo>
                  <a:cubicBezTo>
                    <a:pt x="25400" y="828040"/>
                    <a:pt x="365252" y="976503"/>
                    <a:pt x="881507" y="1019302"/>
                  </a:cubicBezTo>
                  <a:cubicBezTo>
                    <a:pt x="888238" y="1019810"/>
                    <a:pt x="893445" y="1025652"/>
                    <a:pt x="893191" y="1032510"/>
                  </a:cubicBezTo>
                  <a:cubicBezTo>
                    <a:pt x="892937" y="1039368"/>
                    <a:pt x="887349" y="1044702"/>
                    <a:pt x="880491" y="1044702"/>
                  </a:cubicBezTo>
                  <a:lnTo>
                    <a:pt x="880491" y="1032002"/>
                  </a:lnTo>
                  <a:lnTo>
                    <a:pt x="893191" y="1032002"/>
                  </a:lnTo>
                  <a:lnTo>
                    <a:pt x="893191" y="1176528"/>
                  </a:lnTo>
                  <a:lnTo>
                    <a:pt x="880491" y="1176528"/>
                  </a:lnTo>
                  <a:lnTo>
                    <a:pt x="871728" y="1167384"/>
                  </a:lnTo>
                  <a:lnTo>
                    <a:pt x="1160907" y="889889"/>
                  </a:lnTo>
                  <a:lnTo>
                    <a:pt x="1169670" y="899033"/>
                  </a:lnTo>
                  <a:lnTo>
                    <a:pt x="1160526" y="907796"/>
                  </a:lnTo>
                  <a:lnTo>
                    <a:pt x="871347" y="606679"/>
                  </a:lnTo>
                  <a:lnTo>
                    <a:pt x="880491" y="597916"/>
                  </a:lnTo>
                  <a:lnTo>
                    <a:pt x="893191" y="597916"/>
                  </a:lnTo>
                  <a:lnTo>
                    <a:pt x="893191" y="742569"/>
                  </a:lnTo>
                  <a:cubicBezTo>
                    <a:pt x="893191" y="746125"/>
                    <a:pt x="891667" y="749554"/>
                    <a:pt x="889127" y="751967"/>
                  </a:cubicBezTo>
                  <a:cubicBezTo>
                    <a:pt x="886587" y="754380"/>
                    <a:pt x="883031" y="755523"/>
                    <a:pt x="879475" y="755269"/>
                  </a:cubicBezTo>
                  <a:cubicBezTo>
                    <a:pt x="373888" y="713359"/>
                    <a:pt x="0" y="566547"/>
                    <a:pt x="0" y="383540"/>
                  </a:cubicBezTo>
                  <a:lnTo>
                    <a:pt x="12700" y="383540"/>
                  </a:lnTo>
                  <a:lnTo>
                    <a:pt x="25400" y="383540"/>
                  </a:lnTo>
                  <a:close/>
                </a:path>
              </a:pathLst>
            </a:custGeom>
            <a:solidFill>
              <a:srgbClr val="F3E80A"/>
            </a:solidFill>
          </p:spPr>
        </p:sp>
      </p:grpSp>
      <p:sp>
        <p:nvSpPr>
          <p:cNvPr id="12" name="Freeform 12"/>
          <p:cNvSpPr/>
          <p:nvPr/>
        </p:nvSpPr>
        <p:spPr>
          <a:xfrm>
            <a:off x="13332627" y="8069763"/>
            <a:ext cx="4478896" cy="2119213"/>
          </a:xfrm>
          <a:custGeom>
            <a:avLst/>
            <a:gdLst/>
            <a:ahLst/>
            <a:cxnLst/>
            <a:rect l="l" t="t" r="r" b="b"/>
            <a:pathLst>
              <a:path w="4553283" h="2155062">
                <a:moveTo>
                  <a:pt x="0" y="0"/>
                </a:moveTo>
                <a:lnTo>
                  <a:pt x="4553283" y="0"/>
                </a:lnTo>
                <a:lnTo>
                  <a:pt x="4553283" y="2155062"/>
                </a:lnTo>
                <a:lnTo>
                  <a:pt x="0" y="2155062"/>
                </a:lnTo>
                <a:lnTo>
                  <a:pt x="0" y="0"/>
                </a:lnTo>
                <a:close/>
              </a:path>
            </a:pathLst>
          </a:custGeom>
          <a:blipFill>
            <a:blip r:embed="rId4"/>
            <a:stretch>
              <a:fillRect l="-14915" t="-7688" r="-5343" b="-9073"/>
            </a:stretch>
          </a:blipFill>
        </p:spPr>
        <p:txBody>
          <a:bodyPr/>
          <a:lstStyle/>
          <a:p>
            <a:endParaRPr lang="fr-FR" dirty="0"/>
          </a:p>
        </p:txBody>
      </p:sp>
      <p:sp>
        <p:nvSpPr>
          <p:cNvPr id="13" name="Freeform 13"/>
          <p:cNvSpPr/>
          <p:nvPr/>
        </p:nvSpPr>
        <p:spPr>
          <a:xfrm>
            <a:off x="9328290" y="8069763"/>
            <a:ext cx="3831972" cy="2155062"/>
          </a:xfrm>
          <a:custGeom>
            <a:avLst/>
            <a:gdLst/>
            <a:ahLst/>
            <a:cxnLst/>
            <a:rect l="l" t="t" r="r" b="b"/>
            <a:pathLst>
              <a:path w="3831972" h="2155062">
                <a:moveTo>
                  <a:pt x="0" y="0"/>
                </a:moveTo>
                <a:lnTo>
                  <a:pt x="3831972" y="0"/>
                </a:lnTo>
                <a:lnTo>
                  <a:pt x="3831972" y="2155062"/>
                </a:lnTo>
                <a:lnTo>
                  <a:pt x="0" y="2155062"/>
                </a:lnTo>
                <a:lnTo>
                  <a:pt x="0" y="0"/>
                </a:lnTo>
                <a:close/>
              </a:path>
            </a:pathLst>
          </a:custGeom>
          <a:blipFill>
            <a:blip r:embed="rId5"/>
            <a:stretch>
              <a:fillRect b="-67"/>
            </a:stretch>
          </a:blipFill>
        </p:spPr>
      </p:sp>
      <p:sp>
        <p:nvSpPr>
          <p:cNvPr id="14" name="TextBox 14"/>
          <p:cNvSpPr txBox="1"/>
          <p:nvPr/>
        </p:nvSpPr>
        <p:spPr>
          <a:xfrm>
            <a:off x="17811523" y="9762898"/>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Open Sans"/>
                <a:ea typeface="Open Sans"/>
                <a:cs typeface="Open Sans"/>
                <a:sym typeface="Open Sans"/>
              </a:rPr>
              <a:t>19</a:t>
            </a:r>
          </a:p>
        </p:txBody>
      </p:sp>
      <p:grpSp>
        <p:nvGrpSpPr>
          <p:cNvPr id="15" name="Group 15"/>
          <p:cNvGrpSpPr/>
          <p:nvPr/>
        </p:nvGrpSpPr>
        <p:grpSpPr>
          <a:xfrm>
            <a:off x="0" y="472894"/>
            <a:ext cx="18288000" cy="1072661"/>
            <a:chOff x="0" y="0"/>
            <a:chExt cx="23129395" cy="1356628"/>
          </a:xfrm>
        </p:grpSpPr>
        <p:sp>
          <p:nvSpPr>
            <p:cNvPr id="16" name="Freeform 16"/>
            <p:cNvSpPr/>
            <p:nvPr/>
          </p:nvSpPr>
          <p:spPr>
            <a:xfrm>
              <a:off x="0" y="0"/>
              <a:ext cx="23129396" cy="1356628"/>
            </a:xfrm>
            <a:custGeom>
              <a:avLst/>
              <a:gdLst/>
              <a:ahLst/>
              <a:cxnLst/>
              <a:rect l="l" t="t" r="r" b="b"/>
              <a:pathLst>
                <a:path w="23129396" h="1356628">
                  <a:moveTo>
                    <a:pt x="0" y="0"/>
                  </a:moveTo>
                  <a:lnTo>
                    <a:pt x="23129396" y="0"/>
                  </a:lnTo>
                  <a:lnTo>
                    <a:pt x="23129396" y="1356628"/>
                  </a:lnTo>
                  <a:lnTo>
                    <a:pt x="0" y="1356628"/>
                  </a:lnTo>
                  <a:close/>
                </a:path>
              </a:pathLst>
            </a:custGeom>
            <a:solidFill>
              <a:srgbClr val="63B8CC">
                <a:alpha val="89804"/>
              </a:srgbClr>
            </a:solidFill>
          </p:spPr>
        </p:sp>
        <p:sp>
          <p:nvSpPr>
            <p:cNvPr id="17" name="TextBox 17"/>
            <p:cNvSpPr txBox="1"/>
            <p:nvPr/>
          </p:nvSpPr>
          <p:spPr>
            <a:xfrm>
              <a:off x="0" y="0"/>
              <a:ext cx="23129395" cy="1356628"/>
            </a:xfrm>
            <a:prstGeom prst="rect">
              <a:avLst/>
            </a:prstGeom>
          </p:spPr>
          <p:txBody>
            <a:bodyPr lIns="5007" tIns="5007" rIns="5007" bIns="5007" rtlCol="0" anchor="ctr"/>
            <a:lstStyle/>
            <a:p>
              <a:pPr algn="ctr">
                <a:lnSpc>
                  <a:spcPts val="67"/>
                </a:lnSpc>
              </a:pPr>
              <a:endParaRPr/>
            </a:p>
          </p:txBody>
        </p:sp>
      </p:grpSp>
      <p:sp>
        <p:nvSpPr>
          <p:cNvPr id="18" name="TextBox 18"/>
          <p:cNvSpPr txBox="1"/>
          <p:nvPr/>
        </p:nvSpPr>
        <p:spPr>
          <a:xfrm>
            <a:off x="445551" y="651602"/>
            <a:ext cx="17842449" cy="673608"/>
          </a:xfrm>
          <a:prstGeom prst="rect">
            <a:avLst/>
          </a:prstGeom>
        </p:spPr>
        <p:txBody>
          <a:bodyPr lIns="0" tIns="0" rIns="0" bIns="0" rtlCol="0" anchor="t">
            <a:spAutoFit/>
          </a:bodyPr>
          <a:lstStyle/>
          <a:p>
            <a:pPr algn="l">
              <a:lnSpc>
                <a:spcPts val="4536"/>
              </a:lnSpc>
            </a:pPr>
            <a:r>
              <a:rPr lang="en-US" sz="4200" b="1">
                <a:solidFill>
                  <a:srgbClr val="FFFFFF"/>
                </a:solidFill>
                <a:latin typeface="Calibri (MS) Bold"/>
                <a:ea typeface="Calibri (MS) Bold"/>
                <a:cs typeface="Calibri (MS) Bold"/>
                <a:sym typeface="Calibri (MS) Bold"/>
              </a:rPr>
              <a:t>Retour d’expérience sur la gestion des crues : Exemple de la Séveraisse</a:t>
            </a:r>
          </a:p>
        </p:txBody>
      </p:sp>
      <p:sp>
        <p:nvSpPr>
          <p:cNvPr id="19" name="TextBox 19"/>
          <p:cNvSpPr txBox="1"/>
          <p:nvPr/>
        </p:nvSpPr>
        <p:spPr>
          <a:xfrm>
            <a:off x="1575874" y="7350094"/>
            <a:ext cx="8798286" cy="1647596"/>
          </a:xfrm>
          <a:prstGeom prst="rect">
            <a:avLst/>
          </a:prstGeom>
        </p:spPr>
        <p:txBody>
          <a:bodyPr lIns="0" tIns="0" rIns="0" bIns="0" rtlCol="0" anchor="t">
            <a:spAutoFit/>
          </a:bodyPr>
          <a:lstStyle/>
          <a:p>
            <a:pPr algn="l">
              <a:lnSpc>
                <a:spcPts val="3466"/>
              </a:lnSpc>
            </a:pPr>
            <a:endParaRPr/>
          </a:p>
          <a:p>
            <a:pPr algn="l">
              <a:lnSpc>
                <a:spcPts val="2916"/>
              </a:lnSpc>
            </a:pPr>
            <a:r>
              <a:rPr lang="en-US" sz="2700">
                <a:solidFill>
                  <a:srgbClr val="FFFFFF"/>
                </a:solidFill>
                <a:latin typeface="Calibri (MS)"/>
                <a:ea typeface="Calibri (MS)"/>
                <a:cs typeface="Calibri (MS)"/>
                <a:sym typeface="Calibri (MS)"/>
              </a:rPr>
              <a:t>C’est la multiplication de crues ordinaires qui a fait</a:t>
            </a:r>
          </a:p>
          <a:p>
            <a:pPr algn="l">
              <a:lnSpc>
                <a:spcPts val="2916"/>
              </a:lnSpc>
            </a:pPr>
            <a:r>
              <a:rPr lang="en-US" sz="2700">
                <a:solidFill>
                  <a:srgbClr val="FFFFFF"/>
                </a:solidFill>
                <a:latin typeface="Calibri (MS)"/>
                <a:ea typeface="Calibri (MS)"/>
                <a:cs typeface="Calibri (MS)"/>
                <a:sym typeface="Calibri (MS)"/>
              </a:rPr>
              <a:t>de cet évènement un événement exceptionnel.</a:t>
            </a:r>
          </a:p>
          <a:p>
            <a:pPr algn="just">
              <a:lnSpc>
                <a:spcPts val="3466"/>
              </a:lnSpc>
            </a:pPr>
            <a:endParaRPr lang="en-US" sz="2700">
              <a:solidFill>
                <a:srgbClr val="FFFFFF"/>
              </a:solidFill>
              <a:latin typeface="Calibri (MS)"/>
              <a:ea typeface="Calibri (MS)"/>
              <a:cs typeface="Calibri (MS)"/>
              <a:sym typeface="Calibri (MS)"/>
            </a:endParaRPr>
          </a:p>
        </p:txBody>
      </p:sp>
      <p:sp>
        <p:nvSpPr>
          <p:cNvPr id="20" name="Freeform 20"/>
          <p:cNvSpPr/>
          <p:nvPr/>
        </p:nvSpPr>
        <p:spPr>
          <a:xfrm>
            <a:off x="186051" y="9659767"/>
            <a:ext cx="1050062" cy="488279"/>
          </a:xfrm>
          <a:custGeom>
            <a:avLst/>
            <a:gdLst/>
            <a:ahLst/>
            <a:cxnLst/>
            <a:rect l="l" t="t" r="r" b="b"/>
            <a:pathLst>
              <a:path w="1050062" h="488279">
                <a:moveTo>
                  <a:pt x="0" y="0"/>
                </a:moveTo>
                <a:lnTo>
                  <a:pt x="1050062" y="0"/>
                </a:lnTo>
                <a:lnTo>
                  <a:pt x="1050062" y="488279"/>
                </a:lnTo>
                <a:lnTo>
                  <a:pt x="0" y="488279"/>
                </a:lnTo>
                <a:lnTo>
                  <a:pt x="0" y="0"/>
                </a:lnTo>
                <a:close/>
              </a:path>
            </a:pathLst>
          </a:custGeom>
          <a:blipFill>
            <a:blip r:embed="rId6"/>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83B5C"/>
        </a:solidFill>
        <a:effectLst/>
      </p:bgPr>
    </p:bg>
    <p:spTree>
      <p:nvGrpSpPr>
        <p:cNvPr id="1" name=""/>
        <p:cNvGrpSpPr/>
        <p:nvPr/>
      </p:nvGrpSpPr>
      <p:grpSpPr>
        <a:xfrm>
          <a:off x="0" y="0"/>
          <a:ext cx="0" cy="0"/>
          <a:chOff x="0" y="0"/>
          <a:chExt cx="0" cy="0"/>
        </a:xfrm>
      </p:grpSpPr>
      <p:sp>
        <p:nvSpPr>
          <p:cNvPr id="2" name="Freeform 2"/>
          <p:cNvSpPr/>
          <p:nvPr/>
        </p:nvSpPr>
        <p:spPr>
          <a:xfrm rot="-10800000">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09" r="-46803" b="-47313"/>
            </a:stretch>
          </a:blipFill>
        </p:spPr>
      </p:sp>
      <p:grpSp>
        <p:nvGrpSpPr>
          <p:cNvPr id="3" name="Group 3"/>
          <p:cNvGrpSpPr/>
          <p:nvPr/>
        </p:nvGrpSpPr>
        <p:grpSpPr>
          <a:xfrm>
            <a:off x="0" y="5083031"/>
            <a:ext cx="18288000" cy="2471183"/>
            <a:chOff x="0" y="0"/>
            <a:chExt cx="23129395" cy="3125382"/>
          </a:xfrm>
        </p:grpSpPr>
        <p:sp>
          <p:nvSpPr>
            <p:cNvPr id="4" name="Freeform 4"/>
            <p:cNvSpPr/>
            <p:nvPr/>
          </p:nvSpPr>
          <p:spPr>
            <a:xfrm>
              <a:off x="0" y="0"/>
              <a:ext cx="23129396" cy="3125382"/>
            </a:xfrm>
            <a:custGeom>
              <a:avLst/>
              <a:gdLst/>
              <a:ahLst/>
              <a:cxnLst/>
              <a:rect l="l" t="t" r="r" b="b"/>
              <a:pathLst>
                <a:path w="23129396" h="3125382">
                  <a:moveTo>
                    <a:pt x="0" y="0"/>
                  </a:moveTo>
                  <a:lnTo>
                    <a:pt x="23129396" y="0"/>
                  </a:lnTo>
                  <a:lnTo>
                    <a:pt x="23129396" y="3125382"/>
                  </a:lnTo>
                  <a:lnTo>
                    <a:pt x="0" y="3125382"/>
                  </a:lnTo>
                  <a:close/>
                </a:path>
              </a:pathLst>
            </a:custGeom>
            <a:solidFill>
              <a:srgbClr val="63B8CC">
                <a:alpha val="89804"/>
              </a:srgbClr>
            </a:solidFill>
          </p:spPr>
        </p:sp>
        <p:sp>
          <p:nvSpPr>
            <p:cNvPr id="5" name="TextBox 5"/>
            <p:cNvSpPr txBox="1"/>
            <p:nvPr/>
          </p:nvSpPr>
          <p:spPr>
            <a:xfrm>
              <a:off x="0" y="0"/>
              <a:ext cx="23129395" cy="3125382"/>
            </a:xfrm>
            <a:prstGeom prst="rect">
              <a:avLst/>
            </a:prstGeom>
          </p:spPr>
          <p:txBody>
            <a:bodyPr lIns="5007" tIns="5007" rIns="5007" bIns="5007" rtlCol="0" anchor="ctr"/>
            <a:lstStyle/>
            <a:p>
              <a:pPr algn="ctr">
                <a:lnSpc>
                  <a:spcPts val="67"/>
                </a:lnSpc>
              </a:pPr>
              <a:endParaRPr/>
            </a:p>
          </p:txBody>
        </p:sp>
      </p:grpSp>
      <p:grpSp>
        <p:nvGrpSpPr>
          <p:cNvPr id="6" name="Group 6"/>
          <p:cNvGrpSpPr/>
          <p:nvPr/>
        </p:nvGrpSpPr>
        <p:grpSpPr>
          <a:xfrm>
            <a:off x="2286000" y="1641739"/>
            <a:ext cx="13716000" cy="2812239"/>
            <a:chOff x="0" y="0"/>
            <a:chExt cx="18288000" cy="3749651"/>
          </a:xfrm>
        </p:grpSpPr>
        <p:sp>
          <p:nvSpPr>
            <p:cNvPr id="7" name="Freeform 7"/>
            <p:cNvSpPr/>
            <p:nvPr/>
          </p:nvSpPr>
          <p:spPr>
            <a:xfrm>
              <a:off x="0" y="0"/>
              <a:ext cx="18288000" cy="3749651"/>
            </a:xfrm>
            <a:custGeom>
              <a:avLst/>
              <a:gdLst/>
              <a:ahLst/>
              <a:cxnLst/>
              <a:rect l="l" t="t" r="r" b="b"/>
              <a:pathLst>
                <a:path w="18288000" h="3749651">
                  <a:moveTo>
                    <a:pt x="0" y="0"/>
                  </a:moveTo>
                  <a:lnTo>
                    <a:pt x="18288000" y="0"/>
                  </a:lnTo>
                  <a:lnTo>
                    <a:pt x="18288000" y="3749651"/>
                  </a:lnTo>
                  <a:lnTo>
                    <a:pt x="0" y="3749651"/>
                  </a:lnTo>
                  <a:close/>
                </a:path>
              </a:pathLst>
            </a:custGeom>
            <a:solidFill>
              <a:srgbClr val="000000">
                <a:alpha val="0"/>
              </a:srgbClr>
            </a:solidFill>
          </p:spPr>
        </p:sp>
        <p:sp>
          <p:nvSpPr>
            <p:cNvPr id="8" name="TextBox 8"/>
            <p:cNvSpPr txBox="1"/>
            <p:nvPr/>
          </p:nvSpPr>
          <p:spPr>
            <a:xfrm>
              <a:off x="0" y="-66675"/>
              <a:ext cx="18288000" cy="3816326"/>
            </a:xfrm>
            <a:prstGeom prst="rect">
              <a:avLst/>
            </a:prstGeom>
          </p:spPr>
          <p:txBody>
            <a:bodyPr lIns="0" tIns="0" rIns="0" bIns="0" rtlCol="0" anchor="b"/>
            <a:lstStyle/>
            <a:p>
              <a:pPr algn="ctr">
                <a:lnSpc>
                  <a:spcPts val="6415"/>
                </a:lnSpc>
              </a:pPr>
              <a:r>
                <a:rPr lang="en-US" sz="5940">
                  <a:solidFill>
                    <a:srgbClr val="FFFFFF"/>
                  </a:solidFill>
                  <a:latin typeface="Calibri (MS) Light"/>
                  <a:ea typeface="Calibri (MS) Light"/>
                  <a:cs typeface="Calibri (MS) Light"/>
                  <a:sym typeface="Calibri (MS) Light"/>
                </a:rPr>
                <a:t>L’adaptation technique immédiate et prospectives de la filière hydroélectrique face au changement climatique</a:t>
              </a:r>
            </a:p>
          </p:txBody>
        </p:sp>
      </p:grpSp>
      <p:sp>
        <p:nvSpPr>
          <p:cNvPr id="9" name="Freeform 9"/>
          <p:cNvSpPr/>
          <p:nvPr/>
        </p:nvSpPr>
        <p:spPr>
          <a:xfrm>
            <a:off x="6844718" y="8375324"/>
            <a:ext cx="4303961" cy="1911676"/>
          </a:xfrm>
          <a:custGeom>
            <a:avLst/>
            <a:gdLst/>
            <a:ahLst/>
            <a:cxnLst/>
            <a:rect l="l" t="t" r="r" b="b"/>
            <a:pathLst>
              <a:path w="4303961" h="1911676">
                <a:moveTo>
                  <a:pt x="0" y="0"/>
                </a:moveTo>
                <a:lnTo>
                  <a:pt x="4303961" y="0"/>
                </a:lnTo>
                <a:lnTo>
                  <a:pt x="4303961" y="1911676"/>
                </a:lnTo>
                <a:lnTo>
                  <a:pt x="0" y="1911676"/>
                </a:lnTo>
                <a:lnTo>
                  <a:pt x="0" y="0"/>
                </a:lnTo>
                <a:close/>
              </a:path>
            </a:pathLst>
          </a:custGeom>
          <a:blipFill>
            <a:blip r:embed="rId3"/>
            <a:stretch>
              <a:fillRect/>
            </a:stretch>
          </a:blipFill>
        </p:spPr>
      </p:sp>
      <p:sp>
        <p:nvSpPr>
          <p:cNvPr id="10" name="TextBox 10"/>
          <p:cNvSpPr txBox="1"/>
          <p:nvPr/>
        </p:nvSpPr>
        <p:spPr>
          <a:xfrm>
            <a:off x="2394930" y="6184290"/>
            <a:ext cx="13533120" cy="1045464"/>
          </a:xfrm>
          <a:prstGeom prst="rect">
            <a:avLst/>
          </a:prstGeom>
        </p:spPr>
        <p:txBody>
          <a:bodyPr lIns="0" tIns="0" rIns="0" bIns="0" rtlCol="0" anchor="t">
            <a:spAutoFit/>
          </a:bodyPr>
          <a:lstStyle/>
          <a:p>
            <a:pPr algn="ctr">
              <a:lnSpc>
                <a:spcPts val="3888"/>
              </a:lnSpc>
            </a:pPr>
            <a:r>
              <a:rPr lang="en-US" sz="3600">
                <a:solidFill>
                  <a:srgbClr val="FFFFFF"/>
                </a:solidFill>
                <a:latin typeface="Calibri (MS)"/>
                <a:ea typeface="Calibri (MS)"/>
                <a:cs typeface="Calibri (MS)"/>
                <a:sym typeface="Calibri (MS)"/>
              </a:rPr>
              <a:t>Céline Martinet - Directrice Générale Adjointe, Hydrocop</a:t>
            </a:r>
          </a:p>
          <a:p>
            <a:pPr algn="ctr">
              <a:lnSpc>
                <a:spcPts val="3888"/>
              </a:lnSpc>
            </a:pPr>
            <a:r>
              <a:rPr lang="en-US" sz="3600">
                <a:solidFill>
                  <a:srgbClr val="FFFFFF"/>
                </a:solidFill>
                <a:latin typeface="Calibri (MS)"/>
                <a:ea typeface="Calibri (MS)"/>
                <a:cs typeface="Calibri (MS)"/>
                <a:sym typeface="Calibri (MS)"/>
              </a:rPr>
              <a:t>Cécile Bellot - Responsable environnement, France Hydro Electricité</a:t>
            </a:r>
          </a:p>
        </p:txBody>
      </p:sp>
      <p:sp>
        <p:nvSpPr>
          <p:cNvPr id="11" name="Freeform 11"/>
          <p:cNvSpPr/>
          <p:nvPr/>
        </p:nvSpPr>
        <p:spPr>
          <a:xfrm>
            <a:off x="186051" y="9429773"/>
            <a:ext cx="1544673" cy="718273"/>
          </a:xfrm>
          <a:custGeom>
            <a:avLst/>
            <a:gdLst/>
            <a:ahLst/>
            <a:cxnLst/>
            <a:rect l="l" t="t" r="r" b="b"/>
            <a:pathLst>
              <a:path w="1544673" h="718273">
                <a:moveTo>
                  <a:pt x="0" y="0"/>
                </a:moveTo>
                <a:lnTo>
                  <a:pt x="1544673" y="0"/>
                </a:lnTo>
                <a:lnTo>
                  <a:pt x="1544673" y="718273"/>
                </a:lnTo>
                <a:lnTo>
                  <a:pt x="0" y="718273"/>
                </a:lnTo>
                <a:lnTo>
                  <a:pt x="0" y="0"/>
                </a:lnTo>
                <a:close/>
              </a:path>
            </a:pathLst>
          </a:custGeom>
          <a:blipFill>
            <a:blip r:embed="rId4"/>
            <a:stretch>
              <a:fillRect/>
            </a:stretch>
          </a:blipFill>
        </p:spPr>
      </p:sp>
      <p:sp>
        <p:nvSpPr>
          <p:cNvPr id="12" name="TextBox 12"/>
          <p:cNvSpPr txBox="1"/>
          <p:nvPr/>
        </p:nvSpPr>
        <p:spPr>
          <a:xfrm>
            <a:off x="17811523" y="9762898"/>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Open Sans"/>
                <a:ea typeface="Open Sans"/>
                <a:cs typeface="Open Sans"/>
                <a:sym typeface="Open Sans"/>
              </a:rPr>
              <a:t>2</a:t>
            </a:r>
          </a:p>
        </p:txBody>
      </p:sp>
      <p:sp>
        <p:nvSpPr>
          <p:cNvPr id="13" name="TextBox 13"/>
          <p:cNvSpPr txBox="1"/>
          <p:nvPr/>
        </p:nvSpPr>
        <p:spPr>
          <a:xfrm>
            <a:off x="2377440" y="5353816"/>
            <a:ext cx="13533120" cy="559689"/>
          </a:xfrm>
          <a:prstGeom prst="rect">
            <a:avLst/>
          </a:prstGeom>
        </p:spPr>
        <p:txBody>
          <a:bodyPr lIns="0" tIns="0" rIns="0" bIns="0" rtlCol="0" anchor="t">
            <a:spAutoFit/>
          </a:bodyPr>
          <a:lstStyle/>
          <a:p>
            <a:pPr algn="ctr">
              <a:lnSpc>
                <a:spcPts val="3888"/>
              </a:lnSpc>
            </a:pPr>
            <a:r>
              <a:rPr lang="en-US" sz="3600" b="1">
                <a:solidFill>
                  <a:srgbClr val="FFFFFF"/>
                </a:solidFill>
                <a:latin typeface="Calibri (MS) Bold"/>
                <a:ea typeface="Calibri (MS) Bold"/>
                <a:cs typeface="Calibri (MS) Bold"/>
                <a:sym typeface="Calibri (MS) Bold"/>
              </a:rPr>
              <a:t>Groupe de travail sur le climat de France Hydro Électricté</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83B5C"/>
        </a:solidFill>
        <a:effectLst/>
      </p:bgPr>
    </p:bg>
    <p:spTree>
      <p:nvGrpSpPr>
        <p:cNvPr id="1" name=""/>
        <p:cNvGrpSpPr/>
        <p:nvPr/>
      </p:nvGrpSpPr>
      <p:grpSpPr>
        <a:xfrm>
          <a:off x="0" y="0"/>
          <a:ext cx="0" cy="0"/>
          <a:chOff x="0" y="0"/>
          <a:chExt cx="0" cy="0"/>
        </a:xfrm>
      </p:grpSpPr>
      <p:sp>
        <p:nvSpPr>
          <p:cNvPr id="2" name="Freeform 2"/>
          <p:cNvSpPr/>
          <p:nvPr/>
        </p:nvSpPr>
        <p:spPr>
          <a:xfrm>
            <a:off x="11814287" y="4124324"/>
            <a:ext cx="4956288" cy="5838599"/>
          </a:xfrm>
          <a:custGeom>
            <a:avLst/>
            <a:gdLst/>
            <a:ahLst/>
            <a:cxnLst/>
            <a:rect l="l" t="t" r="r" b="b"/>
            <a:pathLst>
              <a:path w="5200357" h="6152826">
                <a:moveTo>
                  <a:pt x="0" y="0"/>
                </a:moveTo>
                <a:lnTo>
                  <a:pt x="5200356" y="0"/>
                </a:lnTo>
                <a:lnTo>
                  <a:pt x="5200356" y="6152826"/>
                </a:lnTo>
                <a:lnTo>
                  <a:pt x="0" y="6152826"/>
                </a:lnTo>
                <a:lnTo>
                  <a:pt x="0" y="0"/>
                </a:lnTo>
                <a:close/>
              </a:path>
            </a:pathLst>
          </a:custGeom>
          <a:blipFill>
            <a:blip r:embed="rId2"/>
            <a:stretch>
              <a:fillRect l="-6015" t="-963" r="-2725" b="-4607"/>
            </a:stretch>
          </a:blipFill>
        </p:spPr>
        <p:txBody>
          <a:bodyPr/>
          <a:lstStyle/>
          <a:p>
            <a:endParaRPr lang="fr-FR" dirty="0"/>
          </a:p>
        </p:txBody>
      </p:sp>
      <p:sp>
        <p:nvSpPr>
          <p:cNvPr id="3" name="Freeform 3"/>
          <p:cNvSpPr/>
          <p:nvPr/>
        </p:nvSpPr>
        <p:spPr>
          <a:xfrm>
            <a:off x="1600200" y="4140301"/>
            <a:ext cx="9982199" cy="5838599"/>
          </a:xfrm>
          <a:custGeom>
            <a:avLst/>
            <a:gdLst/>
            <a:ahLst/>
            <a:cxnLst/>
            <a:rect l="l" t="t" r="r" b="b"/>
            <a:pathLst>
              <a:path w="10543718" h="6152826">
                <a:moveTo>
                  <a:pt x="0" y="0"/>
                </a:moveTo>
                <a:lnTo>
                  <a:pt x="10543717" y="0"/>
                </a:lnTo>
                <a:lnTo>
                  <a:pt x="10543717" y="6152826"/>
                </a:lnTo>
                <a:lnTo>
                  <a:pt x="0" y="6152826"/>
                </a:lnTo>
                <a:lnTo>
                  <a:pt x="0" y="0"/>
                </a:lnTo>
                <a:close/>
              </a:path>
            </a:pathLst>
          </a:custGeom>
          <a:blipFill>
            <a:blip r:embed="rId3"/>
            <a:stretch>
              <a:fillRect l="-2006" t="-3129" r="-4337" b="-2255"/>
            </a:stretch>
          </a:blipFill>
        </p:spPr>
        <p:txBody>
          <a:bodyPr/>
          <a:lstStyle/>
          <a:p>
            <a:endParaRPr lang="fr-FR" dirty="0"/>
          </a:p>
        </p:txBody>
      </p:sp>
      <p:sp>
        <p:nvSpPr>
          <p:cNvPr id="4" name="TextBox 4"/>
          <p:cNvSpPr txBox="1"/>
          <p:nvPr/>
        </p:nvSpPr>
        <p:spPr>
          <a:xfrm>
            <a:off x="911025" y="1726068"/>
            <a:ext cx="16139859" cy="1742846"/>
          </a:xfrm>
          <a:prstGeom prst="rect">
            <a:avLst/>
          </a:prstGeom>
        </p:spPr>
        <p:txBody>
          <a:bodyPr lIns="0" tIns="0" rIns="0" bIns="0" rtlCol="0" anchor="t">
            <a:spAutoFit/>
          </a:bodyPr>
          <a:lstStyle/>
          <a:p>
            <a:pPr algn="just">
              <a:lnSpc>
                <a:spcPts val="3466"/>
              </a:lnSpc>
            </a:pPr>
            <a:r>
              <a:rPr lang="en-US" sz="2700" b="1" u="sng" dirty="0" err="1">
                <a:solidFill>
                  <a:srgbClr val="FFFFFF"/>
                </a:solidFill>
                <a:latin typeface="Calibri (MS) Bold"/>
                <a:ea typeface="Calibri (MS) Bold"/>
                <a:cs typeface="Calibri (MS) Bold"/>
                <a:sym typeface="Calibri (MS) Bold"/>
              </a:rPr>
              <a:t>Quelques</a:t>
            </a:r>
            <a:r>
              <a:rPr lang="en-US" sz="2700" b="1" u="sng" dirty="0">
                <a:solidFill>
                  <a:srgbClr val="FFFFFF"/>
                </a:solidFill>
                <a:latin typeface="Calibri (MS) Bold"/>
                <a:ea typeface="Calibri (MS) Bold"/>
                <a:cs typeface="Calibri (MS) Bold"/>
                <a:sym typeface="Calibri (MS) Bold"/>
              </a:rPr>
              <a:t> images des </a:t>
            </a:r>
            <a:r>
              <a:rPr lang="en-US" sz="2700" b="1" u="sng" dirty="0" err="1">
                <a:solidFill>
                  <a:srgbClr val="FFFFFF"/>
                </a:solidFill>
                <a:latin typeface="Calibri (MS) Bold"/>
                <a:ea typeface="Calibri (MS) Bold"/>
                <a:cs typeface="Calibri (MS) Bold"/>
                <a:sym typeface="Calibri (MS) Bold"/>
              </a:rPr>
              <a:t>dégâts</a:t>
            </a:r>
            <a:r>
              <a:rPr lang="en-US" sz="2700" b="1" u="sng" dirty="0">
                <a:solidFill>
                  <a:srgbClr val="FFFFFF"/>
                </a:solidFill>
                <a:latin typeface="Calibri (MS) Bold"/>
                <a:ea typeface="Calibri (MS) Bold"/>
                <a:cs typeface="Calibri (MS) Bold"/>
                <a:sym typeface="Calibri (MS) Bold"/>
              </a:rPr>
              <a:t> : Centrale de Saint Maurice</a:t>
            </a:r>
          </a:p>
          <a:p>
            <a:pPr algn="just">
              <a:lnSpc>
                <a:spcPts val="1540"/>
              </a:lnSpc>
            </a:pPr>
            <a:endParaRPr lang="en-US" sz="2700" b="1" u="sng" dirty="0">
              <a:solidFill>
                <a:srgbClr val="FFFFFF"/>
              </a:solidFill>
              <a:latin typeface="Calibri (MS) Bold"/>
              <a:ea typeface="Calibri (MS) Bold"/>
              <a:cs typeface="Calibri (MS) Bold"/>
              <a:sym typeface="Calibri (MS) Bold"/>
            </a:endParaRPr>
          </a:p>
          <a:p>
            <a:pPr algn="just">
              <a:lnSpc>
                <a:spcPts val="3466"/>
              </a:lnSpc>
            </a:pPr>
            <a:r>
              <a:rPr lang="en-US" sz="2700" dirty="0">
                <a:solidFill>
                  <a:srgbClr val="FFFFFF"/>
                </a:solidFill>
                <a:latin typeface="Calibri (MS)"/>
                <a:ea typeface="Calibri (MS)"/>
                <a:cs typeface="Calibri (MS)"/>
                <a:sym typeface="Calibri (MS)"/>
              </a:rPr>
              <a:t>Erosion des </a:t>
            </a:r>
            <a:r>
              <a:rPr lang="en-US" sz="2700" dirty="0" err="1">
                <a:solidFill>
                  <a:srgbClr val="FFFFFF"/>
                </a:solidFill>
                <a:latin typeface="Calibri (MS)"/>
                <a:ea typeface="Calibri (MS)"/>
                <a:cs typeface="Calibri (MS)"/>
                <a:sym typeface="Calibri (MS)"/>
              </a:rPr>
              <a:t>fondations</a:t>
            </a:r>
            <a:r>
              <a:rPr lang="en-US" sz="2700" dirty="0">
                <a:solidFill>
                  <a:srgbClr val="FFFFFF"/>
                </a:solidFill>
                <a:latin typeface="Calibri (MS)"/>
                <a:ea typeface="Calibri (MS)"/>
                <a:cs typeface="Calibri (MS)"/>
                <a:sym typeface="Calibri (MS)"/>
              </a:rPr>
              <a:t> du </a:t>
            </a:r>
            <a:r>
              <a:rPr lang="en-US" sz="2700" dirty="0" err="1">
                <a:solidFill>
                  <a:srgbClr val="FFFFFF"/>
                </a:solidFill>
                <a:latin typeface="Calibri (MS)"/>
                <a:ea typeface="Calibri (MS)"/>
                <a:cs typeface="Calibri (MS)"/>
                <a:sym typeface="Calibri (MS)"/>
              </a:rPr>
              <a:t>mur</a:t>
            </a:r>
            <a:r>
              <a:rPr lang="en-US" sz="2700" dirty="0">
                <a:solidFill>
                  <a:srgbClr val="FFFFFF"/>
                </a:solidFill>
                <a:latin typeface="Calibri (MS)"/>
                <a:ea typeface="Calibri (MS)"/>
                <a:cs typeface="Calibri (MS)"/>
                <a:sym typeface="Calibri (MS)"/>
              </a:rPr>
              <a:t> de protection </a:t>
            </a:r>
            <a:r>
              <a:rPr lang="en-US" sz="2700" dirty="0" err="1">
                <a:solidFill>
                  <a:srgbClr val="FFFFFF"/>
                </a:solidFill>
                <a:latin typeface="Calibri (MS)"/>
                <a:ea typeface="Calibri (MS)"/>
                <a:cs typeface="Calibri (MS)"/>
                <a:sym typeface="Calibri (MS)"/>
              </a:rPr>
              <a:t>amont</a:t>
            </a:r>
            <a:r>
              <a:rPr lang="en-US" sz="2700" dirty="0">
                <a:solidFill>
                  <a:srgbClr val="FFFFFF"/>
                </a:solidFill>
                <a:latin typeface="Calibri (MS)"/>
                <a:ea typeface="Calibri (MS)"/>
                <a:cs typeface="Calibri (MS)"/>
                <a:sym typeface="Calibri (MS)"/>
              </a:rPr>
              <a:t> de la centrale de Saint Maurice et </a:t>
            </a:r>
            <a:r>
              <a:rPr lang="en-US" sz="2700" dirty="0" err="1">
                <a:solidFill>
                  <a:srgbClr val="FFFFFF"/>
                </a:solidFill>
                <a:latin typeface="Calibri (MS)"/>
                <a:ea typeface="Calibri (MS)"/>
                <a:cs typeface="Calibri (MS)"/>
                <a:sym typeface="Calibri (MS)"/>
              </a:rPr>
              <a:t>dégradations</a:t>
            </a:r>
            <a:r>
              <a:rPr lang="en-US" sz="2700" dirty="0">
                <a:solidFill>
                  <a:srgbClr val="FFFFFF"/>
                </a:solidFill>
                <a:latin typeface="Calibri (MS)"/>
                <a:ea typeface="Calibri (MS)"/>
                <a:cs typeface="Calibri (MS)"/>
                <a:sym typeface="Calibri (MS)"/>
              </a:rPr>
              <a:t> de </a:t>
            </a:r>
            <a:r>
              <a:rPr lang="en-US" sz="2700" dirty="0" err="1">
                <a:solidFill>
                  <a:srgbClr val="FFFFFF"/>
                </a:solidFill>
                <a:latin typeface="Calibri (MS)"/>
                <a:ea typeface="Calibri (MS)"/>
                <a:cs typeface="Calibri (MS)"/>
                <a:sym typeface="Calibri (MS)"/>
              </a:rPr>
              <a:t>ce</a:t>
            </a:r>
            <a:r>
              <a:rPr lang="en-US" sz="2700" dirty="0">
                <a:solidFill>
                  <a:srgbClr val="FFFFFF"/>
                </a:solidFill>
                <a:latin typeface="Calibri (MS)"/>
                <a:ea typeface="Calibri (MS)"/>
                <a:cs typeface="Calibri (MS)"/>
                <a:sym typeface="Calibri (MS)"/>
              </a:rPr>
              <a:t> </a:t>
            </a:r>
            <a:r>
              <a:rPr lang="en-US" sz="2700" dirty="0" err="1">
                <a:solidFill>
                  <a:srgbClr val="FFFFFF"/>
                </a:solidFill>
                <a:latin typeface="Calibri (MS)"/>
                <a:ea typeface="Calibri (MS)"/>
                <a:cs typeface="Calibri (MS)"/>
                <a:sym typeface="Calibri (MS)"/>
              </a:rPr>
              <a:t>mur</a:t>
            </a:r>
            <a:r>
              <a:rPr lang="en-US" sz="2700" dirty="0">
                <a:solidFill>
                  <a:srgbClr val="FFFFFF"/>
                </a:solidFill>
                <a:latin typeface="Calibri (MS)"/>
                <a:ea typeface="Calibri (MS)"/>
                <a:cs typeface="Calibri (MS)"/>
                <a:sym typeface="Calibri (MS)"/>
              </a:rPr>
              <a:t>.</a:t>
            </a:r>
          </a:p>
          <a:p>
            <a:pPr algn="just">
              <a:lnSpc>
                <a:spcPts val="1540"/>
              </a:lnSpc>
            </a:pPr>
            <a:endParaRPr lang="en-US" sz="2700" dirty="0">
              <a:solidFill>
                <a:srgbClr val="FFFFFF"/>
              </a:solidFill>
              <a:latin typeface="Calibri (MS)"/>
              <a:ea typeface="Calibri (MS)"/>
              <a:cs typeface="Calibri (MS)"/>
              <a:sym typeface="Calibri (MS)"/>
            </a:endParaRPr>
          </a:p>
          <a:p>
            <a:pPr algn="just">
              <a:lnSpc>
                <a:spcPts val="3466"/>
              </a:lnSpc>
            </a:pPr>
            <a:r>
              <a:rPr lang="en-US" sz="2700" dirty="0">
                <a:solidFill>
                  <a:srgbClr val="FFFFFF"/>
                </a:solidFill>
                <a:latin typeface="Calibri (MS)"/>
                <a:ea typeface="Calibri (MS)"/>
                <a:cs typeface="Calibri (MS)"/>
                <a:sym typeface="Calibri (MS)"/>
              </a:rPr>
              <a:t>Erosion du terreplein </a:t>
            </a:r>
            <a:r>
              <a:rPr lang="en-US" sz="2700" dirty="0" err="1">
                <a:solidFill>
                  <a:srgbClr val="FFFFFF"/>
                </a:solidFill>
                <a:latin typeface="Calibri (MS)"/>
                <a:ea typeface="Calibri (MS)"/>
                <a:cs typeface="Calibri (MS)"/>
                <a:sym typeface="Calibri (MS)"/>
              </a:rPr>
              <a:t>amont</a:t>
            </a:r>
            <a:r>
              <a:rPr lang="en-US" sz="2700" dirty="0">
                <a:solidFill>
                  <a:srgbClr val="FFFFFF"/>
                </a:solidFill>
                <a:latin typeface="Calibri (MS)"/>
                <a:ea typeface="Calibri (MS)"/>
                <a:cs typeface="Calibri (MS)"/>
                <a:sym typeface="Calibri (MS)"/>
              </a:rPr>
              <a:t> de la centrale de Saint Maurice.</a:t>
            </a:r>
          </a:p>
        </p:txBody>
      </p:sp>
      <p:sp>
        <p:nvSpPr>
          <p:cNvPr id="5" name="TextBox 5"/>
          <p:cNvSpPr txBox="1"/>
          <p:nvPr/>
        </p:nvSpPr>
        <p:spPr>
          <a:xfrm>
            <a:off x="17811523" y="9762898"/>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Open Sans"/>
                <a:ea typeface="Open Sans"/>
                <a:cs typeface="Open Sans"/>
                <a:sym typeface="Open Sans"/>
              </a:rPr>
              <a:t>20</a:t>
            </a:r>
          </a:p>
        </p:txBody>
      </p:sp>
      <p:grpSp>
        <p:nvGrpSpPr>
          <p:cNvPr id="6" name="Group 6"/>
          <p:cNvGrpSpPr/>
          <p:nvPr/>
        </p:nvGrpSpPr>
        <p:grpSpPr>
          <a:xfrm>
            <a:off x="0" y="472894"/>
            <a:ext cx="18288000" cy="1072661"/>
            <a:chOff x="0" y="0"/>
            <a:chExt cx="23129395" cy="1356628"/>
          </a:xfrm>
        </p:grpSpPr>
        <p:sp>
          <p:nvSpPr>
            <p:cNvPr id="7" name="Freeform 7"/>
            <p:cNvSpPr/>
            <p:nvPr/>
          </p:nvSpPr>
          <p:spPr>
            <a:xfrm>
              <a:off x="0" y="0"/>
              <a:ext cx="23129396" cy="1356628"/>
            </a:xfrm>
            <a:custGeom>
              <a:avLst/>
              <a:gdLst/>
              <a:ahLst/>
              <a:cxnLst/>
              <a:rect l="l" t="t" r="r" b="b"/>
              <a:pathLst>
                <a:path w="23129396" h="1356628">
                  <a:moveTo>
                    <a:pt x="0" y="0"/>
                  </a:moveTo>
                  <a:lnTo>
                    <a:pt x="23129396" y="0"/>
                  </a:lnTo>
                  <a:lnTo>
                    <a:pt x="23129396" y="1356628"/>
                  </a:lnTo>
                  <a:lnTo>
                    <a:pt x="0" y="1356628"/>
                  </a:lnTo>
                  <a:close/>
                </a:path>
              </a:pathLst>
            </a:custGeom>
            <a:solidFill>
              <a:srgbClr val="63B8CC">
                <a:alpha val="89804"/>
              </a:srgbClr>
            </a:solidFill>
          </p:spPr>
        </p:sp>
        <p:sp>
          <p:nvSpPr>
            <p:cNvPr id="8" name="TextBox 8"/>
            <p:cNvSpPr txBox="1"/>
            <p:nvPr/>
          </p:nvSpPr>
          <p:spPr>
            <a:xfrm>
              <a:off x="0" y="0"/>
              <a:ext cx="23129395" cy="1356628"/>
            </a:xfrm>
            <a:prstGeom prst="rect">
              <a:avLst/>
            </a:prstGeom>
          </p:spPr>
          <p:txBody>
            <a:bodyPr lIns="5007" tIns="5007" rIns="5007" bIns="5007" rtlCol="0" anchor="ctr"/>
            <a:lstStyle/>
            <a:p>
              <a:pPr algn="ctr">
                <a:lnSpc>
                  <a:spcPts val="67"/>
                </a:lnSpc>
              </a:pPr>
              <a:endParaRPr/>
            </a:p>
          </p:txBody>
        </p:sp>
      </p:grpSp>
      <p:sp>
        <p:nvSpPr>
          <p:cNvPr id="9" name="TextBox 9"/>
          <p:cNvSpPr txBox="1"/>
          <p:nvPr/>
        </p:nvSpPr>
        <p:spPr>
          <a:xfrm>
            <a:off x="445551" y="651602"/>
            <a:ext cx="17842449" cy="673608"/>
          </a:xfrm>
          <a:prstGeom prst="rect">
            <a:avLst/>
          </a:prstGeom>
        </p:spPr>
        <p:txBody>
          <a:bodyPr lIns="0" tIns="0" rIns="0" bIns="0" rtlCol="0" anchor="t">
            <a:spAutoFit/>
          </a:bodyPr>
          <a:lstStyle/>
          <a:p>
            <a:pPr algn="l">
              <a:lnSpc>
                <a:spcPts val="4536"/>
              </a:lnSpc>
            </a:pPr>
            <a:r>
              <a:rPr lang="en-US" sz="4200" b="1">
                <a:solidFill>
                  <a:srgbClr val="FFFFFF"/>
                </a:solidFill>
                <a:latin typeface="Calibri (MS) Bold"/>
                <a:ea typeface="Calibri (MS) Bold"/>
                <a:cs typeface="Calibri (MS) Bold"/>
                <a:sym typeface="Calibri (MS) Bold"/>
              </a:rPr>
              <a:t>Retour d’expérience sur la gestion des crues : Exemple de la Séveraisse</a:t>
            </a:r>
          </a:p>
        </p:txBody>
      </p:sp>
      <p:sp>
        <p:nvSpPr>
          <p:cNvPr id="10" name="Freeform 10"/>
          <p:cNvSpPr/>
          <p:nvPr/>
        </p:nvSpPr>
        <p:spPr>
          <a:xfrm>
            <a:off x="186051" y="9659767"/>
            <a:ext cx="1050062" cy="488279"/>
          </a:xfrm>
          <a:custGeom>
            <a:avLst/>
            <a:gdLst/>
            <a:ahLst/>
            <a:cxnLst/>
            <a:rect l="l" t="t" r="r" b="b"/>
            <a:pathLst>
              <a:path w="1050062" h="488279">
                <a:moveTo>
                  <a:pt x="0" y="0"/>
                </a:moveTo>
                <a:lnTo>
                  <a:pt x="1050062" y="0"/>
                </a:lnTo>
                <a:lnTo>
                  <a:pt x="1050062" y="488279"/>
                </a:lnTo>
                <a:lnTo>
                  <a:pt x="0" y="488279"/>
                </a:lnTo>
                <a:lnTo>
                  <a:pt x="0" y="0"/>
                </a:lnTo>
                <a:close/>
              </a:path>
            </a:pathLst>
          </a:custGeom>
          <a:blipFill>
            <a:blip r:embed="rId4"/>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83B5C"/>
        </a:solidFill>
        <a:effectLst/>
      </p:bgPr>
    </p:bg>
    <p:spTree>
      <p:nvGrpSpPr>
        <p:cNvPr id="1" name=""/>
        <p:cNvGrpSpPr/>
        <p:nvPr/>
      </p:nvGrpSpPr>
      <p:grpSpPr>
        <a:xfrm>
          <a:off x="0" y="0"/>
          <a:ext cx="0" cy="0"/>
          <a:chOff x="0" y="0"/>
          <a:chExt cx="0" cy="0"/>
        </a:xfrm>
      </p:grpSpPr>
      <p:sp>
        <p:nvSpPr>
          <p:cNvPr id="2" name="Freeform 2"/>
          <p:cNvSpPr/>
          <p:nvPr/>
        </p:nvSpPr>
        <p:spPr>
          <a:xfrm>
            <a:off x="1143000" y="3876822"/>
            <a:ext cx="10439400" cy="5562600"/>
          </a:xfrm>
          <a:custGeom>
            <a:avLst/>
            <a:gdLst/>
            <a:ahLst/>
            <a:cxnLst/>
            <a:rect l="l" t="t" r="r" b="b"/>
            <a:pathLst>
              <a:path w="15855519" h="5963586">
                <a:moveTo>
                  <a:pt x="0" y="0"/>
                </a:moveTo>
                <a:lnTo>
                  <a:pt x="15855519" y="0"/>
                </a:lnTo>
                <a:lnTo>
                  <a:pt x="15855519" y="5963586"/>
                </a:lnTo>
                <a:lnTo>
                  <a:pt x="0" y="5963586"/>
                </a:lnTo>
                <a:lnTo>
                  <a:pt x="0" y="0"/>
                </a:lnTo>
                <a:close/>
              </a:path>
            </a:pathLst>
          </a:custGeom>
          <a:blipFill>
            <a:blip r:embed="rId2"/>
            <a:stretch>
              <a:fillRect l="-2953" t="-4258" r="-48938" b="-2951"/>
            </a:stretch>
          </a:blipFill>
        </p:spPr>
        <p:txBody>
          <a:bodyPr/>
          <a:lstStyle/>
          <a:p>
            <a:endParaRPr lang="fr-FR" dirty="0"/>
          </a:p>
        </p:txBody>
      </p:sp>
      <p:sp>
        <p:nvSpPr>
          <p:cNvPr id="3" name="TextBox 3"/>
          <p:cNvSpPr txBox="1"/>
          <p:nvPr/>
        </p:nvSpPr>
        <p:spPr>
          <a:xfrm>
            <a:off x="900205" y="1830288"/>
            <a:ext cx="16080114" cy="1057275"/>
          </a:xfrm>
          <a:prstGeom prst="rect">
            <a:avLst/>
          </a:prstGeom>
        </p:spPr>
        <p:txBody>
          <a:bodyPr lIns="0" tIns="0" rIns="0" bIns="0" rtlCol="0" anchor="t">
            <a:spAutoFit/>
          </a:bodyPr>
          <a:lstStyle/>
          <a:p>
            <a:pPr algn="just">
              <a:lnSpc>
                <a:spcPts val="3240"/>
              </a:lnSpc>
            </a:pPr>
            <a:r>
              <a:rPr lang="en-US" sz="2700" b="1" u="sng" dirty="0" err="1">
                <a:solidFill>
                  <a:srgbClr val="FFFFFF"/>
                </a:solidFill>
                <a:latin typeface="Calibri (MS) Bold"/>
                <a:ea typeface="Calibri (MS) Bold"/>
                <a:cs typeface="Calibri (MS) Bold"/>
                <a:sym typeface="Calibri (MS) Bold"/>
              </a:rPr>
              <a:t>Quelques</a:t>
            </a:r>
            <a:r>
              <a:rPr lang="en-US" sz="2700" b="1" u="sng" dirty="0">
                <a:solidFill>
                  <a:srgbClr val="FFFFFF"/>
                </a:solidFill>
                <a:latin typeface="Calibri (MS) Bold"/>
                <a:ea typeface="Calibri (MS) Bold"/>
                <a:cs typeface="Calibri (MS) Bold"/>
                <a:sym typeface="Calibri (MS) Bold"/>
              </a:rPr>
              <a:t> images des </a:t>
            </a:r>
            <a:r>
              <a:rPr lang="en-US" sz="2700" b="1" u="sng" dirty="0" err="1">
                <a:solidFill>
                  <a:srgbClr val="FFFFFF"/>
                </a:solidFill>
                <a:latin typeface="Calibri (MS) Bold"/>
                <a:ea typeface="Calibri (MS) Bold"/>
                <a:cs typeface="Calibri (MS) Bold"/>
                <a:sym typeface="Calibri (MS) Bold"/>
              </a:rPr>
              <a:t>dégâts</a:t>
            </a:r>
            <a:r>
              <a:rPr lang="en-US" sz="2700" b="1" u="sng" dirty="0">
                <a:solidFill>
                  <a:srgbClr val="FFFFFF"/>
                </a:solidFill>
                <a:latin typeface="Calibri (MS) Bold"/>
                <a:ea typeface="Calibri (MS) Bold"/>
                <a:cs typeface="Calibri (MS) Bold"/>
                <a:sym typeface="Calibri (MS) Bold"/>
              </a:rPr>
              <a:t> : </a:t>
            </a:r>
            <a:r>
              <a:rPr lang="en-US" sz="2700" b="1" u="sng" dirty="0" err="1">
                <a:solidFill>
                  <a:srgbClr val="FFFFFF"/>
                </a:solidFill>
                <a:latin typeface="Calibri (MS) Bold"/>
                <a:ea typeface="Calibri (MS) Bold"/>
                <a:cs typeface="Calibri (MS) Bold"/>
                <a:sym typeface="Calibri (MS) Bold"/>
              </a:rPr>
              <a:t>Conduite</a:t>
            </a:r>
            <a:r>
              <a:rPr lang="en-US" sz="2700" b="1" u="sng" dirty="0">
                <a:solidFill>
                  <a:srgbClr val="FFFFFF"/>
                </a:solidFill>
                <a:latin typeface="Calibri (MS) Bold"/>
                <a:ea typeface="Calibri (MS) Bold"/>
                <a:cs typeface="Calibri (MS) Bold"/>
                <a:sym typeface="Calibri (MS) Bold"/>
              </a:rPr>
              <a:t> </a:t>
            </a:r>
            <a:r>
              <a:rPr lang="en-US" sz="2700" b="1" u="sng" dirty="0" err="1">
                <a:solidFill>
                  <a:srgbClr val="FFFFFF"/>
                </a:solidFill>
                <a:latin typeface="Calibri (MS) Bold"/>
                <a:ea typeface="Calibri (MS) Bold"/>
                <a:cs typeface="Calibri (MS) Bold"/>
                <a:sym typeface="Calibri (MS) Bold"/>
              </a:rPr>
              <a:t>forcée</a:t>
            </a:r>
            <a:r>
              <a:rPr lang="en-US" sz="2700" b="1" u="sng" dirty="0">
                <a:solidFill>
                  <a:srgbClr val="FFFFFF"/>
                </a:solidFill>
                <a:latin typeface="Calibri (MS) Bold"/>
                <a:ea typeface="Calibri (MS) Bold"/>
                <a:cs typeface="Calibri (MS) Bold"/>
                <a:sym typeface="Calibri (MS) Bold"/>
              </a:rPr>
              <a:t> de Saint Firmin II</a:t>
            </a:r>
          </a:p>
          <a:p>
            <a:pPr algn="just">
              <a:lnSpc>
                <a:spcPts val="1439"/>
              </a:lnSpc>
            </a:pPr>
            <a:endParaRPr lang="en-US" sz="2700" b="1" u="sng" dirty="0">
              <a:solidFill>
                <a:srgbClr val="FFFFFF"/>
              </a:solidFill>
              <a:latin typeface="Calibri (MS) Bold"/>
              <a:ea typeface="Calibri (MS) Bold"/>
              <a:cs typeface="Calibri (MS) Bold"/>
              <a:sym typeface="Calibri (MS) Bold"/>
            </a:endParaRPr>
          </a:p>
          <a:p>
            <a:pPr algn="just">
              <a:lnSpc>
                <a:spcPts val="3240"/>
              </a:lnSpc>
            </a:pPr>
            <a:r>
              <a:rPr lang="en-US" sz="2700" dirty="0">
                <a:solidFill>
                  <a:srgbClr val="FFFFFF"/>
                </a:solidFill>
                <a:latin typeface="Calibri (MS)"/>
                <a:ea typeface="Calibri (MS)"/>
                <a:cs typeface="Calibri (MS)"/>
                <a:sym typeface="Calibri (MS)"/>
              </a:rPr>
              <a:t>Mise à </a:t>
            </a:r>
            <a:r>
              <a:rPr lang="en-US" sz="2700" dirty="0" err="1">
                <a:solidFill>
                  <a:srgbClr val="FFFFFF"/>
                </a:solidFill>
                <a:latin typeface="Calibri (MS)"/>
                <a:ea typeface="Calibri (MS)"/>
                <a:cs typeface="Calibri (MS)"/>
                <a:sym typeface="Calibri (MS)"/>
              </a:rPr>
              <a:t>nue</a:t>
            </a:r>
            <a:r>
              <a:rPr lang="en-US" sz="2700" dirty="0">
                <a:solidFill>
                  <a:srgbClr val="FFFFFF"/>
                </a:solidFill>
                <a:latin typeface="Calibri (MS)"/>
                <a:ea typeface="Calibri (MS)"/>
                <a:cs typeface="Calibri (MS)"/>
                <a:sym typeface="Calibri (MS)"/>
              </a:rPr>
              <a:t> de la </a:t>
            </a:r>
            <a:r>
              <a:rPr lang="en-US" sz="2700" dirty="0" err="1">
                <a:solidFill>
                  <a:srgbClr val="FFFFFF"/>
                </a:solidFill>
                <a:latin typeface="Calibri (MS)"/>
                <a:ea typeface="Calibri (MS)"/>
                <a:cs typeface="Calibri (MS)"/>
                <a:sym typeface="Calibri (MS)"/>
              </a:rPr>
              <a:t>conduite</a:t>
            </a:r>
            <a:r>
              <a:rPr lang="en-US" sz="2700" dirty="0">
                <a:solidFill>
                  <a:srgbClr val="FFFFFF"/>
                </a:solidFill>
                <a:latin typeface="Calibri (MS)"/>
                <a:ea typeface="Calibri (MS)"/>
                <a:cs typeface="Calibri (MS)"/>
                <a:sym typeface="Calibri (MS)"/>
              </a:rPr>
              <a:t> </a:t>
            </a:r>
            <a:r>
              <a:rPr lang="en-US" sz="2700" dirty="0" err="1">
                <a:solidFill>
                  <a:srgbClr val="FFFFFF"/>
                </a:solidFill>
                <a:latin typeface="Calibri (MS)"/>
                <a:ea typeface="Calibri (MS)"/>
                <a:cs typeface="Calibri (MS)"/>
                <a:sym typeface="Calibri (MS)"/>
              </a:rPr>
              <a:t>forcée</a:t>
            </a:r>
            <a:r>
              <a:rPr lang="en-US" sz="2700" dirty="0">
                <a:solidFill>
                  <a:srgbClr val="FFFFFF"/>
                </a:solidFill>
                <a:latin typeface="Calibri (MS)"/>
                <a:ea typeface="Calibri (MS)"/>
                <a:cs typeface="Calibri (MS)"/>
                <a:sym typeface="Calibri (MS)"/>
              </a:rPr>
              <a:t> de Saint Firmin 2 (Ø1800) sur 35 m de </a:t>
            </a:r>
            <a:r>
              <a:rPr lang="en-US" sz="2700" dirty="0" err="1">
                <a:solidFill>
                  <a:srgbClr val="FFFFFF"/>
                </a:solidFill>
                <a:latin typeface="Calibri (MS)"/>
                <a:ea typeface="Calibri (MS)"/>
                <a:cs typeface="Calibri (MS)"/>
                <a:sym typeface="Calibri (MS)"/>
              </a:rPr>
              <a:t>linéaire</a:t>
            </a:r>
            <a:r>
              <a:rPr lang="en-US" sz="2700" dirty="0">
                <a:solidFill>
                  <a:srgbClr val="FFFFFF"/>
                </a:solidFill>
                <a:latin typeface="Calibri (MS)"/>
                <a:ea typeface="Calibri (MS)"/>
                <a:cs typeface="Calibri (MS)"/>
                <a:sym typeface="Calibri (MS)"/>
              </a:rPr>
              <a:t> =&gt; </a:t>
            </a:r>
            <a:r>
              <a:rPr lang="en-US" sz="2700" dirty="0" err="1">
                <a:solidFill>
                  <a:srgbClr val="FFFFFF"/>
                </a:solidFill>
                <a:latin typeface="Calibri (MS)"/>
                <a:ea typeface="Calibri (MS)"/>
                <a:cs typeface="Calibri (MS)"/>
                <a:sym typeface="Calibri (MS)"/>
              </a:rPr>
              <a:t>recul</a:t>
            </a:r>
            <a:r>
              <a:rPr lang="en-US" sz="2700" dirty="0">
                <a:solidFill>
                  <a:srgbClr val="FFFFFF"/>
                </a:solidFill>
                <a:latin typeface="Calibri (MS)"/>
                <a:ea typeface="Calibri (MS)"/>
                <a:cs typeface="Calibri (MS)"/>
                <a:sym typeface="Calibri (MS)"/>
              </a:rPr>
              <a:t> de la </a:t>
            </a:r>
            <a:r>
              <a:rPr lang="en-US" sz="2700" dirty="0" err="1">
                <a:solidFill>
                  <a:srgbClr val="FFFFFF"/>
                </a:solidFill>
                <a:latin typeface="Calibri (MS)"/>
                <a:ea typeface="Calibri (MS)"/>
                <a:cs typeface="Calibri (MS)"/>
                <a:sym typeface="Calibri (MS)"/>
              </a:rPr>
              <a:t>berge</a:t>
            </a:r>
            <a:r>
              <a:rPr lang="en-US" sz="2700" dirty="0">
                <a:solidFill>
                  <a:srgbClr val="FFFFFF"/>
                </a:solidFill>
                <a:latin typeface="Calibri (MS)"/>
                <a:ea typeface="Calibri (MS)"/>
                <a:cs typeface="Calibri (MS)"/>
                <a:sym typeface="Calibri (MS)"/>
              </a:rPr>
              <a:t> sur 25m.</a:t>
            </a:r>
          </a:p>
        </p:txBody>
      </p:sp>
      <p:sp>
        <p:nvSpPr>
          <p:cNvPr id="4" name="TextBox 4"/>
          <p:cNvSpPr txBox="1"/>
          <p:nvPr/>
        </p:nvSpPr>
        <p:spPr>
          <a:xfrm>
            <a:off x="17811523" y="9762898"/>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Open Sans"/>
                <a:ea typeface="Open Sans"/>
                <a:cs typeface="Open Sans"/>
                <a:sym typeface="Open Sans"/>
              </a:rPr>
              <a:t>21</a:t>
            </a:r>
          </a:p>
        </p:txBody>
      </p:sp>
      <p:grpSp>
        <p:nvGrpSpPr>
          <p:cNvPr id="5" name="Group 5"/>
          <p:cNvGrpSpPr/>
          <p:nvPr/>
        </p:nvGrpSpPr>
        <p:grpSpPr>
          <a:xfrm>
            <a:off x="0" y="472894"/>
            <a:ext cx="18288000" cy="1072661"/>
            <a:chOff x="0" y="0"/>
            <a:chExt cx="23129395" cy="1356628"/>
          </a:xfrm>
        </p:grpSpPr>
        <p:sp>
          <p:nvSpPr>
            <p:cNvPr id="6" name="Freeform 6"/>
            <p:cNvSpPr/>
            <p:nvPr/>
          </p:nvSpPr>
          <p:spPr>
            <a:xfrm>
              <a:off x="0" y="0"/>
              <a:ext cx="23129396" cy="1356628"/>
            </a:xfrm>
            <a:custGeom>
              <a:avLst/>
              <a:gdLst/>
              <a:ahLst/>
              <a:cxnLst/>
              <a:rect l="l" t="t" r="r" b="b"/>
              <a:pathLst>
                <a:path w="23129396" h="1356628">
                  <a:moveTo>
                    <a:pt x="0" y="0"/>
                  </a:moveTo>
                  <a:lnTo>
                    <a:pt x="23129396" y="0"/>
                  </a:lnTo>
                  <a:lnTo>
                    <a:pt x="23129396" y="1356628"/>
                  </a:lnTo>
                  <a:lnTo>
                    <a:pt x="0" y="1356628"/>
                  </a:lnTo>
                  <a:close/>
                </a:path>
              </a:pathLst>
            </a:custGeom>
            <a:solidFill>
              <a:srgbClr val="63B8CC">
                <a:alpha val="89804"/>
              </a:srgbClr>
            </a:solidFill>
          </p:spPr>
        </p:sp>
        <p:sp>
          <p:nvSpPr>
            <p:cNvPr id="7" name="TextBox 7"/>
            <p:cNvSpPr txBox="1"/>
            <p:nvPr/>
          </p:nvSpPr>
          <p:spPr>
            <a:xfrm>
              <a:off x="0" y="0"/>
              <a:ext cx="23129395" cy="1356628"/>
            </a:xfrm>
            <a:prstGeom prst="rect">
              <a:avLst/>
            </a:prstGeom>
          </p:spPr>
          <p:txBody>
            <a:bodyPr lIns="5007" tIns="5007" rIns="5007" bIns="5007" rtlCol="0" anchor="ctr"/>
            <a:lstStyle/>
            <a:p>
              <a:pPr algn="ctr">
                <a:lnSpc>
                  <a:spcPts val="67"/>
                </a:lnSpc>
              </a:pPr>
              <a:endParaRPr/>
            </a:p>
          </p:txBody>
        </p:sp>
      </p:grpSp>
      <p:sp>
        <p:nvSpPr>
          <p:cNvPr id="8" name="TextBox 8"/>
          <p:cNvSpPr txBox="1"/>
          <p:nvPr/>
        </p:nvSpPr>
        <p:spPr>
          <a:xfrm>
            <a:off x="445551" y="651602"/>
            <a:ext cx="17842449" cy="673608"/>
          </a:xfrm>
          <a:prstGeom prst="rect">
            <a:avLst/>
          </a:prstGeom>
        </p:spPr>
        <p:txBody>
          <a:bodyPr lIns="0" tIns="0" rIns="0" bIns="0" rtlCol="0" anchor="t">
            <a:spAutoFit/>
          </a:bodyPr>
          <a:lstStyle/>
          <a:p>
            <a:pPr algn="l">
              <a:lnSpc>
                <a:spcPts val="4536"/>
              </a:lnSpc>
            </a:pPr>
            <a:r>
              <a:rPr lang="en-US" sz="4200" b="1">
                <a:solidFill>
                  <a:srgbClr val="FFFFFF"/>
                </a:solidFill>
                <a:latin typeface="Calibri (MS) Bold"/>
                <a:ea typeface="Calibri (MS) Bold"/>
                <a:cs typeface="Calibri (MS) Bold"/>
                <a:sym typeface="Calibri (MS) Bold"/>
              </a:rPr>
              <a:t>Retour d’expérience sur la gestion des crues : Exemple de la Séveraisse</a:t>
            </a:r>
          </a:p>
        </p:txBody>
      </p:sp>
      <p:sp>
        <p:nvSpPr>
          <p:cNvPr id="9" name="Freeform 9"/>
          <p:cNvSpPr/>
          <p:nvPr/>
        </p:nvSpPr>
        <p:spPr>
          <a:xfrm>
            <a:off x="186051" y="9659767"/>
            <a:ext cx="1050062" cy="488279"/>
          </a:xfrm>
          <a:custGeom>
            <a:avLst/>
            <a:gdLst/>
            <a:ahLst/>
            <a:cxnLst/>
            <a:rect l="l" t="t" r="r" b="b"/>
            <a:pathLst>
              <a:path w="1050062" h="488279">
                <a:moveTo>
                  <a:pt x="0" y="0"/>
                </a:moveTo>
                <a:lnTo>
                  <a:pt x="1050062" y="0"/>
                </a:lnTo>
                <a:lnTo>
                  <a:pt x="1050062" y="488279"/>
                </a:lnTo>
                <a:lnTo>
                  <a:pt x="0" y="488279"/>
                </a:lnTo>
                <a:lnTo>
                  <a:pt x="0" y="0"/>
                </a:lnTo>
                <a:close/>
              </a:path>
            </a:pathLst>
          </a:custGeom>
          <a:blipFill>
            <a:blip r:embed="rId3"/>
            <a:stretch>
              <a:fillRect/>
            </a:stretch>
          </a:blipFill>
        </p:spPr>
      </p:sp>
      <p:sp>
        <p:nvSpPr>
          <p:cNvPr id="10" name="Freeform 2">
            <a:extLst>
              <a:ext uri="{FF2B5EF4-FFF2-40B4-BE49-F238E27FC236}">
                <a16:creationId xmlns:a16="http://schemas.microsoft.com/office/drawing/2014/main" id="{F3DC0C6F-08CA-D916-8A1C-9D07DC837061}"/>
              </a:ext>
            </a:extLst>
          </p:cNvPr>
          <p:cNvSpPr/>
          <p:nvPr/>
        </p:nvSpPr>
        <p:spPr>
          <a:xfrm>
            <a:off x="11811000" y="3876822"/>
            <a:ext cx="4648200" cy="5562600"/>
          </a:xfrm>
          <a:custGeom>
            <a:avLst/>
            <a:gdLst/>
            <a:ahLst/>
            <a:cxnLst/>
            <a:rect l="l" t="t" r="r" b="b"/>
            <a:pathLst>
              <a:path w="15855519" h="5963586">
                <a:moveTo>
                  <a:pt x="0" y="0"/>
                </a:moveTo>
                <a:lnTo>
                  <a:pt x="15855519" y="0"/>
                </a:lnTo>
                <a:lnTo>
                  <a:pt x="15855519" y="5963586"/>
                </a:lnTo>
                <a:lnTo>
                  <a:pt x="0" y="5963586"/>
                </a:lnTo>
                <a:lnTo>
                  <a:pt x="0" y="0"/>
                </a:lnTo>
                <a:close/>
              </a:path>
            </a:pathLst>
          </a:custGeom>
          <a:blipFill>
            <a:blip r:embed="rId2"/>
            <a:stretch>
              <a:fillRect l="-235719" t="-4258" r="-5413" b="-2951"/>
            </a:stretch>
          </a:blipFill>
        </p:spPr>
        <p:txBody>
          <a:bodyPr/>
          <a:lstStyle/>
          <a:p>
            <a:endParaRPr lang="fr-F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83B5C"/>
        </a:solidFill>
        <a:effectLst/>
      </p:bgPr>
    </p:bg>
    <p:spTree>
      <p:nvGrpSpPr>
        <p:cNvPr id="1" name=""/>
        <p:cNvGrpSpPr/>
        <p:nvPr/>
      </p:nvGrpSpPr>
      <p:grpSpPr>
        <a:xfrm>
          <a:off x="0" y="0"/>
          <a:ext cx="0" cy="0"/>
          <a:chOff x="0" y="0"/>
          <a:chExt cx="0" cy="0"/>
        </a:xfrm>
      </p:grpSpPr>
      <p:sp>
        <p:nvSpPr>
          <p:cNvPr id="2" name="Freeform 2"/>
          <p:cNvSpPr/>
          <p:nvPr/>
        </p:nvSpPr>
        <p:spPr>
          <a:xfrm>
            <a:off x="10676452" y="1545555"/>
            <a:ext cx="5878284" cy="3746171"/>
          </a:xfrm>
          <a:custGeom>
            <a:avLst/>
            <a:gdLst/>
            <a:ahLst/>
            <a:cxnLst/>
            <a:rect l="l" t="t" r="r" b="b"/>
            <a:pathLst>
              <a:path w="5878284" h="3746171">
                <a:moveTo>
                  <a:pt x="0" y="0"/>
                </a:moveTo>
                <a:lnTo>
                  <a:pt x="5878284" y="0"/>
                </a:lnTo>
                <a:lnTo>
                  <a:pt x="5878284" y="3746170"/>
                </a:lnTo>
                <a:lnTo>
                  <a:pt x="0" y="3746170"/>
                </a:lnTo>
                <a:lnTo>
                  <a:pt x="0" y="0"/>
                </a:lnTo>
                <a:close/>
              </a:path>
            </a:pathLst>
          </a:custGeom>
          <a:blipFill>
            <a:blip r:embed="rId2"/>
            <a:stretch>
              <a:fillRect t="-17680" r="-57"/>
            </a:stretch>
          </a:blipFill>
        </p:spPr>
      </p:sp>
      <p:sp>
        <p:nvSpPr>
          <p:cNvPr id="3" name="Freeform 3"/>
          <p:cNvSpPr/>
          <p:nvPr/>
        </p:nvSpPr>
        <p:spPr>
          <a:xfrm>
            <a:off x="9798816" y="5407137"/>
            <a:ext cx="6755920" cy="4400824"/>
          </a:xfrm>
          <a:custGeom>
            <a:avLst/>
            <a:gdLst/>
            <a:ahLst/>
            <a:cxnLst/>
            <a:rect l="l" t="t" r="r" b="b"/>
            <a:pathLst>
              <a:path w="14375920" h="4801250">
                <a:moveTo>
                  <a:pt x="0" y="0"/>
                </a:moveTo>
                <a:lnTo>
                  <a:pt x="14375921" y="0"/>
                </a:lnTo>
                <a:lnTo>
                  <a:pt x="14375921" y="4801250"/>
                </a:lnTo>
                <a:lnTo>
                  <a:pt x="0" y="4801250"/>
                </a:lnTo>
                <a:lnTo>
                  <a:pt x="0" y="0"/>
                </a:lnTo>
                <a:close/>
              </a:path>
            </a:pathLst>
          </a:custGeom>
          <a:blipFill>
            <a:blip r:embed="rId3"/>
            <a:stretch>
              <a:fillRect l="-116077" t="-5725" r="-1292" b="-3436"/>
            </a:stretch>
          </a:blipFill>
        </p:spPr>
        <p:txBody>
          <a:bodyPr/>
          <a:lstStyle/>
          <a:p>
            <a:endParaRPr lang="fr-FR" dirty="0"/>
          </a:p>
        </p:txBody>
      </p:sp>
      <p:sp>
        <p:nvSpPr>
          <p:cNvPr id="4" name="TextBox 4"/>
          <p:cNvSpPr txBox="1"/>
          <p:nvPr/>
        </p:nvSpPr>
        <p:spPr>
          <a:xfrm>
            <a:off x="2208618" y="1915510"/>
            <a:ext cx="8048894" cy="2514600"/>
          </a:xfrm>
          <a:prstGeom prst="rect">
            <a:avLst/>
          </a:prstGeom>
        </p:spPr>
        <p:txBody>
          <a:bodyPr lIns="0" tIns="0" rIns="0" bIns="0" rtlCol="0" anchor="t">
            <a:spAutoFit/>
          </a:bodyPr>
          <a:lstStyle/>
          <a:p>
            <a:pPr algn="l">
              <a:lnSpc>
                <a:spcPts val="3240"/>
              </a:lnSpc>
            </a:pPr>
            <a:r>
              <a:rPr lang="en-US" sz="2700" b="1" u="sng" dirty="0" err="1">
                <a:solidFill>
                  <a:srgbClr val="FFFFFF"/>
                </a:solidFill>
                <a:latin typeface="Calibri (MS) Bold"/>
                <a:ea typeface="Calibri (MS) Bold"/>
                <a:cs typeface="Calibri (MS) Bold"/>
                <a:sym typeface="Calibri (MS) Bold"/>
              </a:rPr>
              <a:t>Quelques</a:t>
            </a:r>
            <a:r>
              <a:rPr lang="en-US" sz="2700" b="1" u="sng" dirty="0">
                <a:solidFill>
                  <a:srgbClr val="FFFFFF"/>
                </a:solidFill>
                <a:latin typeface="Calibri (MS) Bold"/>
                <a:ea typeface="Calibri (MS) Bold"/>
                <a:cs typeface="Calibri (MS) Bold"/>
                <a:sym typeface="Calibri (MS) Bold"/>
              </a:rPr>
              <a:t> images des </a:t>
            </a:r>
            <a:r>
              <a:rPr lang="en-US" sz="2700" b="1" u="sng" dirty="0" err="1">
                <a:solidFill>
                  <a:srgbClr val="FFFFFF"/>
                </a:solidFill>
                <a:latin typeface="Calibri (MS) Bold"/>
                <a:ea typeface="Calibri (MS) Bold"/>
                <a:cs typeface="Calibri (MS) Bold"/>
                <a:sym typeface="Calibri (MS) Bold"/>
              </a:rPr>
              <a:t>dégâts</a:t>
            </a:r>
            <a:r>
              <a:rPr lang="en-US" sz="2700" b="1" u="sng" dirty="0">
                <a:solidFill>
                  <a:srgbClr val="FFFFFF"/>
                </a:solidFill>
                <a:latin typeface="Calibri (MS) Bold"/>
                <a:ea typeface="Calibri (MS) Bold"/>
                <a:cs typeface="Calibri (MS) Bold"/>
                <a:sym typeface="Calibri (MS) Bold"/>
              </a:rPr>
              <a:t> : </a:t>
            </a:r>
            <a:r>
              <a:rPr lang="en-US" sz="2700" b="1" u="sng" dirty="0" err="1">
                <a:solidFill>
                  <a:srgbClr val="FFFFFF"/>
                </a:solidFill>
                <a:latin typeface="Calibri (MS) Bold"/>
                <a:ea typeface="Calibri (MS) Bold"/>
                <a:cs typeface="Calibri (MS) Bold"/>
                <a:sym typeface="Calibri (MS) Bold"/>
              </a:rPr>
              <a:t>Prise</a:t>
            </a:r>
            <a:r>
              <a:rPr lang="en-US" sz="2700" b="1" u="sng" dirty="0">
                <a:solidFill>
                  <a:srgbClr val="FFFFFF"/>
                </a:solidFill>
                <a:latin typeface="Calibri (MS) Bold"/>
                <a:ea typeface="Calibri (MS) Bold"/>
                <a:cs typeface="Calibri (MS) Bold"/>
                <a:sym typeface="Calibri (MS) Bold"/>
              </a:rPr>
              <a:t> </a:t>
            </a:r>
            <a:r>
              <a:rPr lang="en-US" sz="2700" b="1" u="sng" dirty="0" err="1">
                <a:solidFill>
                  <a:srgbClr val="FFFFFF"/>
                </a:solidFill>
                <a:latin typeface="Calibri (MS) Bold"/>
                <a:ea typeface="Calibri (MS) Bold"/>
                <a:cs typeface="Calibri (MS) Bold"/>
                <a:sym typeface="Calibri (MS) Bold"/>
              </a:rPr>
              <a:t>d’eau</a:t>
            </a:r>
            <a:r>
              <a:rPr lang="en-US" sz="2700" b="1" u="sng" dirty="0">
                <a:solidFill>
                  <a:srgbClr val="FFFFFF"/>
                </a:solidFill>
                <a:latin typeface="Calibri (MS) Bold"/>
                <a:ea typeface="Calibri (MS) Bold"/>
                <a:cs typeface="Calibri (MS) Bold"/>
                <a:sym typeface="Calibri (MS) Bold"/>
              </a:rPr>
              <a:t> de la </a:t>
            </a:r>
            <a:r>
              <a:rPr lang="en-US" sz="2700" b="1" u="sng" dirty="0" err="1">
                <a:solidFill>
                  <a:srgbClr val="FFFFFF"/>
                </a:solidFill>
                <a:latin typeface="Calibri (MS) Bold"/>
                <a:ea typeface="Calibri (MS) Bold"/>
                <a:cs typeface="Calibri (MS) Bold"/>
                <a:sym typeface="Calibri (MS) Bold"/>
              </a:rPr>
              <a:t>Trinité</a:t>
            </a:r>
            <a:endParaRPr lang="en-US" sz="2700" b="1" u="sng" dirty="0">
              <a:solidFill>
                <a:srgbClr val="FFFFFF"/>
              </a:solidFill>
              <a:latin typeface="Calibri (MS) Bold"/>
              <a:ea typeface="Calibri (MS) Bold"/>
              <a:cs typeface="Calibri (MS) Bold"/>
              <a:sym typeface="Calibri (MS) Bold"/>
            </a:endParaRPr>
          </a:p>
          <a:p>
            <a:pPr algn="l">
              <a:lnSpc>
                <a:spcPts val="3240"/>
              </a:lnSpc>
            </a:pPr>
            <a:endParaRPr lang="en-US" sz="2700" b="1" u="sng" dirty="0">
              <a:solidFill>
                <a:srgbClr val="FFFFFF"/>
              </a:solidFill>
              <a:latin typeface="Calibri (MS) Bold"/>
              <a:ea typeface="Calibri (MS) Bold"/>
              <a:cs typeface="Calibri (MS) Bold"/>
              <a:sym typeface="Calibri (MS) Bold"/>
            </a:endParaRPr>
          </a:p>
          <a:p>
            <a:pPr algn="l">
              <a:lnSpc>
                <a:spcPts val="3240"/>
              </a:lnSpc>
            </a:pPr>
            <a:r>
              <a:rPr lang="en-US" sz="2700" dirty="0">
                <a:solidFill>
                  <a:srgbClr val="FFFFFF"/>
                </a:solidFill>
                <a:latin typeface="Calibri (MS)"/>
                <a:ea typeface="Calibri (MS)"/>
                <a:cs typeface="Calibri (MS)"/>
                <a:sym typeface="Calibri (MS)"/>
              </a:rPr>
              <a:t>Accumulation de </a:t>
            </a:r>
            <a:r>
              <a:rPr lang="en-US" sz="2700" dirty="0" err="1">
                <a:solidFill>
                  <a:srgbClr val="FFFFFF"/>
                </a:solidFill>
                <a:latin typeface="Calibri (MS)"/>
                <a:ea typeface="Calibri (MS)"/>
                <a:cs typeface="Calibri (MS)"/>
                <a:sym typeface="Calibri (MS)"/>
              </a:rPr>
              <a:t>flottants</a:t>
            </a:r>
            <a:r>
              <a:rPr lang="en-US" sz="2700" dirty="0">
                <a:solidFill>
                  <a:srgbClr val="FFFFFF"/>
                </a:solidFill>
                <a:latin typeface="Calibri (MS)"/>
                <a:ea typeface="Calibri (MS)"/>
                <a:cs typeface="Calibri (MS)"/>
                <a:sym typeface="Calibri (MS)"/>
              </a:rPr>
              <a:t> et </a:t>
            </a:r>
            <a:r>
              <a:rPr lang="en-US" sz="2700" dirty="0" err="1">
                <a:solidFill>
                  <a:srgbClr val="FFFFFF"/>
                </a:solidFill>
                <a:latin typeface="Calibri (MS)"/>
                <a:ea typeface="Calibri (MS)"/>
                <a:cs typeface="Calibri (MS)"/>
                <a:sym typeface="Calibri (MS)"/>
              </a:rPr>
              <a:t>d’embâcles</a:t>
            </a:r>
            <a:r>
              <a:rPr lang="en-US" sz="2700" dirty="0">
                <a:solidFill>
                  <a:srgbClr val="FFFFFF"/>
                </a:solidFill>
                <a:latin typeface="Calibri (MS)"/>
                <a:ea typeface="Calibri (MS)"/>
                <a:cs typeface="Calibri (MS)"/>
                <a:sym typeface="Calibri (MS)"/>
              </a:rPr>
              <a:t> sur le barrage de </a:t>
            </a:r>
            <a:r>
              <a:rPr lang="en-US" sz="2700" dirty="0" err="1">
                <a:solidFill>
                  <a:srgbClr val="FFFFFF"/>
                </a:solidFill>
                <a:latin typeface="Calibri (MS)"/>
                <a:ea typeface="Calibri (MS)"/>
                <a:cs typeface="Calibri (MS)"/>
                <a:sym typeface="Calibri (MS)"/>
              </a:rPr>
              <a:t>Trinité</a:t>
            </a:r>
            <a:r>
              <a:rPr lang="en-US" sz="2700" dirty="0">
                <a:solidFill>
                  <a:srgbClr val="FFFFFF"/>
                </a:solidFill>
                <a:latin typeface="Calibri (MS)"/>
                <a:ea typeface="Calibri (MS)"/>
                <a:cs typeface="Calibri (MS)"/>
                <a:sym typeface="Calibri (MS)"/>
              </a:rPr>
              <a:t>, avec </a:t>
            </a:r>
            <a:r>
              <a:rPr lang="en-US" sz="2700" dirty="0" err="1">
                <a:solidFill>
                  <a:srgbClr val="FFFFFF"/>
                </a:solidFill>
                <a:latin typeface="Calibri (MS)"/>
                <a:ea typeface="Calibri (MS)"/>
                <a:cs typeface="Calibri (MS)"/>
                <a:sym typeface="Calibri (MS)"/>
              </a:rPr>
              <a:t>risque</a:t>
            </a:r>
            <a:r>
              <a:rPr lang="en-US" sz="2700" dirty="0">
                <a:solidFill>
                  <a:srgbClr val="FFFFFF"/>
                </a:solidFill>
                <a:latin typeface="Calibri (MS)"/>
                <a:ea typeface="Calibri (MS)"/>
                <a:cs typeface="Calibri (MS)"/>
                <a:sym typeface="Calibri (MS)"/>
              </a:rPr>
              <a:t> de </a:t>
            </a:r>
            <a:r>
              <a:rPr lang="en-US" sz="2700" dirty="0" err="1">
                <a:solidFill>
                  <a:srgbClr val="FFFFFF"/>
                </a:solidFill>
                <a:latin typeface="Calibri (MS)"/>
                <a:ea typeface="Calibri (MS)"/>
                <a:cs typeface="Calibri (MS)"/>
                <a:sym typeface="Calibri (MS)"/>
              </a:rPr>
              <a:t>contournement</a:t>
            </a:r>
            <a:r>
              <a:rPr lang="en-US" sz="2700" dirty="0">
                <a:solidFill>
                  <a:srgbClr val="FFFFFF"/>
                </a:solidFill>
                <a:latin typeface="Calibri (MS)"/>
                <a:ea typeface="Calibri (MS)"/>
                <a:cs typeface="Calibri (MS)"/>
                <a:sym typeface="Calibri (MS)"/>
              </a:rPr>
              <a:t> et de </a:t>
            </a:r>
            <a:r>
              <a:rPr lang="en-US" sz="2700" dirty="0" err="1">
                <a:solidFill>
                  <a:srgbClr val="FFFFFF"/>
                </a:solidFill>
                <a:latin typeface="Calibri (MS)"/>
                <a:ea typeface="Calibri (MS)"/>
                <a:cs typeface="Calibri (MS)"/>
                <a:sym typeface="Calibri (MS)"/>
              </a:rPr>
              <a:t>déstabilisation</a:t>
            </a:r>
            <a:r>
              <a:rPr lang="en-US" sz="2700" dirty="0">
                <a:solidFill>
                  <a:srgbClr val="FFFFFF"/>
                </a:solidFill>
                <a:latin typeface="Calibri (MS)"/>
                <a:ea typeface="Calibri (MS)"/>
                <a:cs typeface="Calibri (MS)"/>
                <a:sym typeface="Calibri (MS)"/>
              </a:rPr>
              <a:t> de </a:t>
            </a:r>
            <a:r>
              <a:rPr lang="en-US" sz="2700" dirty="0" err="1">
                <a:solidFill>
                  <a:srgbClr val="FFFFFF"/>
                </a:solidFill>
                <a:latin typeface="Calibri (MS)"/>
                <a:ea typeface="Calibri (MS)"/>
                <a:cs typeface="Calibri (MS)"/>
                <a:sym typeface="Calibri (MS)"/>
              </a:rPr>
              <a:t>l’ouvrage</a:t>
            </a:r>
            <a:r>
              <a:rPr lang="en-US" sz="2700" dirty="0">
                <a:solidFill>
                  <a:srgbClr val="FFFFFF"/>
                </a:solidFill>
                <a:latin typeface="Calibri (MS)"/>
                <a:ea typeface="Calibri (MS)"/>
                <a:cs typeface="Calibri (MS)"/>
                <a:sym typeface="Calibri (MS)"/>
              </a:rPr>
              <a:t>.</a:t>
            </a:r>
          </a:p>
          <a:p>
            <a:pPr algn="l">
              <a:lnSpc>
                <a:spcPts val="3240"/>
              </a:lnSpc>
            </a:pPr>
            <a:endParaRPr lang="en-US" sz="2700" dirty="0">
              <a:solidFill>
                <a:srgbClr val="FFFFFF"/>
              </a:solidFill>
              <a:latin typeface="Calibri (MS)"/>
              <a:ea typeface="Calibri (MS)"/>
              <a:cs typeface="Calibri (MS)"/>
              <a:sym typeface="Calibri (MS)"/>
            </a:endParaRPr>
          </a:p>
        </p:txBody>
      </p:sp>
      <p:sp>
        <p:nvSpPr>
          <p:cNvPr id="5" name="TextBox 5"/>
          <p:cNvSpPr txBox="1"/>
          <p:nvPr/>
        </p:nvSpPr>
        <p:spPr>
          <a:xfrm>
            <a:off x="17811523" y="9762898"/>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Open Sans"/>
                <a:ea typeface="Open Sans"/>
                <a:cs typeface="Open Sans"/>
                <a:sym typeface="Open Sans"/>
              </a:rPr>
              <a:t>22</a:t>
            </a:r>
          </a:p>
        </p:txBody>
      </p:sp>
      <p:grpSp>
        <p:nvGrpSpPr>
          <p:cNvPr id="6" name="Group 6"/>
          <p:cNvGrpSpPr/>
          <p:nvPr/>
        </p:nvGrpSpPr>
        <p:grpSpPr>
          <a:xfrm>
            <a:off x="0" y="472894"/>
            <a:ext cx="18288000" cy="1072661"/>
            <a:chOff x="0" y="0"/>
            <a:chExt cx="23129395" cy="1356628"/>
          </a:xfrm>
        </p:grpSpPr>
        <p:sp>
          <p:nvSpPr>
            <p:cNvPr id="7" name="Freeform 7"/>
            <p:cNvSpPr/>
            <p:nvPr/>
          </p:nvSpPr>
          <p:spPr>
            <a:xfrm>
              <a:off x="0" y="0"/>
              <a:ext cx="23129396" cy="1356628"/>
            </a:xfrm>
            <a:custGeom>
              <a:avLst/>
              <a:gdLst/>
              <a:ahLst/>
              <a:cxnLst/>
              <a:rect l="l" t="t" r="r" b="b"/>
              <a:pathLst>
                <a:path w="23129396" h="1356628">
                  <a:moveTo>
                    <a:pt x="0" y="0"/>
                  </a:moveTo>
                  <a:lnTo>
                    <a:pt x="23129396" y="0"/>
                  </a:lnTo>
                  <a:lnTo>
                    <a:pt x="23129396" y="1356628"/>
                  </a:lnTo>
                  <a:lnTo>
                    <a:pt x="0" y="1356628"/>
                  </a:lnTo>
                  <a:close/>
                </a:path>
              </a:pathLst>
            </a:custGeom>
            <a:solidFill>
              <a:srgbClr val="63B8CC">
                <a:alpha val="89804"/>
              </a:srgbClr>
            </a:solidFill>
          </p:spPr>
        </p:sp>
        <p:sp>
          <p:nvSpPr>
            <p:cNvPr id="8" name="TextBox 8"/>
            <p:cNvSpPr txBox="1"/>
            <p:nvPr/>
          </p:nvSpPr>
          <p:spPr>
            <a:xfrm>
              <a:off x="0" y="0"/>
              <a:ext cx="23129395" cy="1356628"/>
            </a:xfrm>
            <a:prstGeom prst="rect">
              <a:avLst/>
            </a:prstGeom>
          </p:spPr>
          <p:txBody>
            <a:bodyPr lIns="5007" tIns="5007" rIns="5007" bIns="5007" rtlCol="0" anchor="ctr"/>
            <a:lstStyle/>
            <a:p>
              <a:pPr algn="ctr">
                <a:lnSpc>
                  <a:spcPts val="67"/>
                </a:lnSpc>
              </a:pPr>
              <a:endParaRPr/>
            </a:p>
          </p:txBody>
        </p:sp>
      </p:grpSp>
      <p:sp>
        <p:nvSpPr>
          <p:cNvPr id="9" name="TextBox 9"/>
          <p:cNvSpPr txBox="1"/>
          <p:nvPr/>
        </p:nvSpPr>
        <p:spPr>
          <a:xfrm>
            <a:off x="445551" y="651602"/>
            <a:ext cx="17842449" cy="673608"/>
          </a:xfrm>
          <a:prstGeom prst="rect">
            <a:avLst/>
          </a:prstGeom>
        </p:spPr>
        <p:txBody>
          <a:bodyPr lIns="0" tIns="0" rIns="0" bIns="0" rtlCol="0" anchor="t">
            <a:spAutoFit/>
          </a:bodyPr>
          <a:lstStyle/>
          <a:p>
            <a:pPr algn="l">
              <a:lnSpc>
                <a:spcPts val="4536"/>
              </a:lnSpc>
            </a:pPr>
            <a:r>
              <a:rPr lang="en-US" sz="4200" b="1">
                <a:solidFill>
                  <a:srgbClr val="FFFFFF"/>
                </a:solidFill>
                <a:latin typeface="Calibri (MS) Bold"/>
                <a:ea typeface="Calibri (MS) Bold"/>
                <a:cs typeface="Calibri (MS) Bold"/>
                <a:sym typeface="Calibri (MS) Bold"/>
              </a:rPr>
              <a:t>Retour d’expérience sur la gestion des crues : Exemple de la Séveraisse</a:t>
            </a:r>
          </a:p>
        </p:txBody>
      </p:sp>
      <p:sp>
        <p:nvSpPr>
          <p:cNvPr id="10" name="Freeform 10"/>
          <p:cNvSpPr/>
          <p:nvPr/>
        </p:nvSpPr>
        <p:spPr>
          <a:xfrm>
            <a:off x="186051" y="9659767"/>
            <a:ext cx="1050062" cy="488279"/>
          </a:xfrm>
          <a:custGeom>
            <a:avLst/>
            <a:gdLst/>
            <a:ahLst/>
            <a:cxnLst/>
            <a:rect l="l" t="t" r="r" b="b"/>
            <a:pathLst>
              <a:path w="1050062" h="488279">
                <a:moveTo>
                  <a:pt x="0" y="0"/>
                </a:moveTo>
                <a:lnTo>
                  <a:pt x="1050062" y="0"/>
                </a:lnTo>
                <a:lnTo>
                  <a:pt x="1050062" y="488279"/>
                </a:lnTo>
                <a:lnTo>
                  <a:pt x="0" y="488279"/>
                </a:lnTo>
                <a:lnTo>
                  <a:pt x="0" y="0"/>
                </a:lnTo>
                <a:close/>
              </a:path>
            </a:pathLst>
          </a:custGeom>
          <a:blipFill>
            <a:blip r:embed="rId4"/>
            <a:stretch>
              <a:fillRect/>
            </a:stretch>
          </a:blipFill>
        </p:spPr>
      </p:sp>
      <p:sp>
        <p:nvSpPr>
          <p:cNvPr id="11" name="Freeform 3">
            <a:extLst>
              <a:ext uri="{FF2B5EF4-FFF2-40B4-BE49-F238E27FC236}">
                <a16:creationId xmlns:a16="http://schemas.microsoft.com/office/drawing/2014/main" id="{1568013F-5986-0AAC-9B15-9C5A4B4FCDD2}"/>
              </a:ext>
            </a:extLst>
          </p:cNvPr>
          <p:cNvSpPr/>
          <p:nvPr/>
        </p:nvSpPr>
        <p:spPr>
          <a:xfrm>
            <a:off x="2208618" y="5387884"/>
            <a:ext cx="7315200" cy="4400824"/>
          </a:xfrm>
          <a:custGeom>
            <a:avLst/>
            <a:gdLst/>
            <a:ahLst/>
            <a:cxnLst/>
            <a:rect l="l" t="t" r="r" b="b"/>
            <a:pathLst>
              <a:path w="14375920" h="4801250">
                <a:moveTo>
                  <a:pt x="0" y="0"/>
                </a:moveTo>
                <a:lnTo>
                  <a:pt x="14375921" y="0"/>
                </a:lnTo>
                <a:lnTo>
                  <a:pt x="14375921" y="4801250"/>
                </a:lnTo>
                <a:lnTo>
                  <a:pt x="0" y="4801250"/>
                </a:lnTo>
                <a:lnTo>
                  <a:pt x="0" y="0"/>
                </a:lnTo>
                <a:close/>
              </a:path>
            </a:pathLst>
          </a:custGeom>
          <a:blipFill>
            <a:blip r:embed="rId3"/>
            <a:stretch>
              <a:fillRect l="-3036" t="-5725" r="-97714" b="-3436"/>
            </a:stretch>
          </a:blipFill>
        </p:spPr>
        <p:txBody>
          <a:bodyPr/>
          <a:lstStyle/>
          <a:p>
            <a:endParaRPr lang="fr-F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83B5C"/>
        </a:solidFill>
        <a:effectLst/>
      </p:bgPr>
    </p:bg>
    <p:spTree>
      <p:nvGrpSpPr>
        <p:cNvPr id="1" name=""/>
        <p:cNvGrpSpPr/>
        <p:nvPr/>
      </p:nvGrpSpPr>
      <p:grpSpPr>
        <a:xfrm>
          <a:off x="0" y="0"/>
          <a:ext cx="0" cy="0"/>
          <a:chOff x="0" y="0"/>
          <a:chExt cx="0" cy="0"/>
        </a:xfrm>
      </p:grpSpPr>
      <p:sp>
        <p:nvSpPr>
          <p:cNvPr id="2" name="TextBox 2"/>
          <p:cNvSpPr txBox="1"/>
          <p:nvPr/>
        </p:nvSpPr>
        <p:spPr>
          <a:xfrm>
            <a:off x="1236113" y="6554924"/>
            <a:ext cx="9365780" cy="3164832"/>
          </a:xfrm>
          <a:prstGeom prst="rect">
            <a:avLst/>
          </a:prstGeom>
        </p:spPr>
        <p:txBody>
          <a:bodyPr lIns="0" tIns="0" rIns="0" bIns="0" rtlCol="0" anchor="t">
            <a:spAutoFit/>
          </a:bodyPr>
          <a:lstStyle/>
          <a:p>
            <a:pPr algn="just">
              <a:lnSpc>
                <a:spcPts val="3240"/>
              </a:lnSpc>
            </a:pPr>
            <a:r>
              <a:rPr lang="en-US" sz="2700" u="sng">
                <a:solidFill>
                  <a:srgbClr val="FFFFFF"/>
                </a:solidFill>
                <a:latin typeface="Calibri (MS)"/>
                <a:ea typeface="Calibri (MS)"/>
                <a:cs typeface="Calibri (MS)"/>
                <a:sym typeface="Calibri (MS)"/>
              </a:rPr>
              <a:t>Etude</a:t>
            </a:r>
          </a:p>
          <a:p>
            <a:pPr algn="just">
              <a:lnSpc>
                <a:spcPts val="3466"/>
              </a:lnSpc>
            </a:pPr>
            <a:r>
              <a:rPr lang="en-US" sz="2700">
                <a:solidFill>
                  <a:srgbClr val="FFFFFF"/>
                </a:solidFill>
                <a:latin typeface="Calibri (MS)"/>
                <a:ea typeface="Calibri (MS)"/>
                <a:cs typeface="Calibri (MS)"/>
                <a:sym typeface="Calibri (MS)"/>
              </a:rPr>
              <a:t>Réalisation d’une étude géomorphologique sur l’ensemble du bassin versant de la Séveraisse (BURGEAP 2024), à la demande de la DREAL.</a:t>
            </a:r>
          </a:p>
          <a:p>
            <a:pPr algn="just">
              <a:lnSpc>
                <a:spcPts val="642"/>
              </a:lnSpc>
            </a:pPr>
            <a:endParaRPr lang="en-US" sz="2700">
              <a:solidFill>
                <a:srgbClr val="FFFFFF"/>
              </a:solidFill>
              <a:latin typeface="Calibri (MS)"/>
              <a:ea typeface="Calibri (MS)"/>
              <a:cs typeface="Calibri (MS)"/>
              <a:sym typeface="Calibri (MS)"/>
            </a:endParaRPr>
          </a:p>
          <a:p>
            <a:pPr algn="just">
              <a:lnSpc>
                <a:spcPts val="3466"/>
              </a:lnSpc>
            </a:pPr>
            <a:r>
              <a:rPr lang="en-US" sz="2700">
                <a:solidFill>
                  <a:srgbClr val="FFFFFF"/>
                </a:solidFill>
                <a:latin typeface="Calibri (MS)"/>
                <a:ea typeface="Calibri (MS)"/>
                <a:cs typeface="Calibri (MS)"/>
                <a:sym typeface="Calibri (MS)"/>
              </a:rPr>
              <a:t>Objectif : avoir une vision d’ensemble du BV pour définir au mieux les aménagements, de manière cohérente et coordonnée à l’échelle de la vallée.</a:t>
            </a:r>
          </a:p>
        </p:txBody>
      </p:sp>
      <p:sp>
        <p:nvSpPr>
          <p:cNvPr id="3" name="Freeform 3"/>
          <p:cNvSpPr/>
          <p:nvPr/>
        </p:nvSpPr>
        <p:spPr>
          <a:xfrm>
            <a:off x="445551" y="2675211"/>
            <a:ext cx="4770406" cy="3527287"/>
          </a:xfrm>
          <a:custGeom>
            <a:avLst/>
            <a:gdLst/>
            <a:ahLst/>
            <a:cxnLst/>
            <a:rect l="l" t="t" r="r" b="b"/>
            <a:pathLst>
              <a:path w="4770406" h="3527287">
                <a:moveTo>
                  <a:pt x="0" y="0"/>
                </a:moveTo>
                <a:lnTo>
                  <a:pt x="4770407" y="0"/>
                </a:lnTo>
                <a:lnTo>
                  <a:pt x="4770407" y="3527288"/>
                </a:lnTo>
                <a:lnTo>
                  <a:pt x="0" y="3527288"/>
                </a:lnTo>
                <a:lnTo>
                  <a:pt x="0" y="0"/>
                </a:lnTo>
                <a:close/>
              </a:path>
            </a:pathLst>
          </a:custGeom>
          <a:blipFill>
            <a:blip r:embed="rId2"/>
            <a:stretch>
              <a:fillRect r="-87" b="-1416"/>
            </a:stretch>
          </a:blipFill>
        </p:spPr>
      </p:sp>
      <p:sp>
        <p:nvSpPr>
          <p:cNvPr id="4" name="Freeform 4"/>
          <p:cNvSpPr/>
          <p:nvPr/>
        </p:nvSpPr>
        <p:spPr>
          <a:xfrm>
            <a:off x="9811331" y="2675211"/>
            <a:ext cx="4429106" cy="3527287"/>
          </a:xfrm>
          <a:custGeom>
            <a:avLst/>
            <a:gdLst/>
            <a:ahLst/>
            <a:cxnLst/>
            <a:rect l="l" t="t" r="r" b="b"/>
            <a:pathLst>
              <a:path w="4429106" h="3527287">
                <a:moveTo>
                  <a:pt x="0" y="0"/>
                </a:moveTo>
                <a:lnTo>
                  <a:pt x="4429105" y="0"/>
                </a:lnTo>
                <a:lnTo>
                  <a:pt x="4429105" y="3527288"/>
                </a:lnTo>
                <a:lnTo>
                  <a:pt x="0" y="3527288"/>
                </a:lnTo>
                <a:lnTo>
                  <a:pt x="0" y="0"/>
                </a:lnTo>
                <a:close/>
              </a:path>
            </a:pathLst>
          </a:custGeom>
          <a:blipFill>
            <a:blip r:embed="rId3"/>
            <a:stretch>
              <a:fillRect r="-7724" b="-1416"/>
            </a:stretch>
          </a:blipFill>
        </p:spPr>
      </p:sp>
      <p:sp>
        <p:nvSpPr>
          <p:cNvPr id="5" name="Freeform 5"/>
          <p:cNvSpPr/>
          <p:nvPr/>
        </p:nvSpPr>
        <p:spPr>
          <a:xfrm>
            <a:off x="10910257" y="6341452"/>
            <a:ext cx="6660358" cy="3945548"/>
          </a:xfrm>
          <a:custGeom>
            <a:avLst/>
            <a:gdLst/>
            <a:ahLst/>
            <a:cxnLst/>
            <a:rect l="l" t="t" r="r" b="b"/>
            <a:pathLst>
              <a:path w="6660358" h="3945548">
                <a:moveTo>
                  <a:pt x="0" y="0"/>
                </a:moveTo>
                <a:lnTo>
                  <a:pt x="6660358" y="0"/>
                </a:lnTo>
                <a:lnTo>
                  <a:pt x="6660358" y="3945548"/>
                </a:lnTo>
                <a:lnTo>
                  <a:pt x="0" y="3945548"/>
                </a:lnTo>
                <a:lnTo>
                  <a:pt x="0" y="0"/>
                </a:lnTo>
                <a:close/>
              </a:path>
            </a:pathLst>
          </a:custGeom>
          <a:blipFill>
            <a:blip r:embed="rId4"/>
            <a:stretch>
              <a:fillRect l="-1" r="-925"/>
            </a:stretch>
          </a:blipFill>
        </p:spPr>
      </p:sp>
      <p:sp>
        <p:nvSpPr>
          <p:cNvPr id="6" name="TextBox 6"/>
          <p:cNvSpPr txBox="1"/>
          <p:nvPr/>
        </p:nvSpPr>
        <p:spPr>
          <a:xfrm>
            <a:off x="14411886" y="3403272"/>
            <a:ext cx="3632154" cy="2181702"/>
          </a:xfrm>
          <a:prstGeom prst="rect">
            <a:avLst/>
          </a:prstGeom>
        </p:spPr>
        <p:txBody>
          <a:bodyPr lIns="0" tIns="0" rIns="0" bIns="0" rtlCol="0" anchor="t">
            <a:spAutoFit/>
          </a:bodyPr>
          <a:lstStyle/>
          <a:p>
            <a:pPr algn="l">
              <a:lnSpc>
                <a:spcPts val="3240"/>
              </a:lnSpc>
            </a:pPr>
            <a:r>
              <a:rPr lang="en-US" sz="2700">
                <a:solidFill>
                  <a:srgbClr val="FFFFFF"/>
                </a:solidFill>
                <a:latin typeface="Calibri (MS)"/>
                <a:ea typeface="Calibri (MS)"/>
                <a:cs typeface="Calibri (MS)"/>
                <a:sym typeface="Calibri (MS)"/>
              </a:rPr>
              <a:t>Reconstitution de la berge avec des matériaux du site + carapace de blocs en pied de talus</a:t>
            </a:r>
          </a:p>
        </p:txBody>
      </p:sp>
      <p:sp>
        <p:nvSpPr>
          <p:cNvPr id="7" name="TextBox 7"/>
          <p:cNvSpPr txBox="1"/>
          <p:nvPr/>
        </p:nvSpPr>
        <p:spPr>
          <a:xfrm>
            <a:off x="5388615" y="3032036"/>
            <a:ext cx="3632154" cy="2924175"/>
          </a:xfrm>
          <a:prstGeom prst="rect">
            <a:avLst/>
          </a:prstGeom>
        </p:spPr>
        <p:txBody>
          <a:bodyPr lIns="0" tIns="0" rIns="0" bIns="0" rtlCol="0" anchor="t">
            <a:spAutoFit/>
          </a:bodyPr>
          <a:lstStyle/>
          <a:p>
            <a:pPr algn="l">
              <a:lnSpc>
                <a:spcPts val="3240"/>
              </a:lnSpc>
            </a:pPr>
            <a:r>
              <a:rPr lang="en-US" sz="2700">
                <a:solidFill>
                  <a:srgbClr val="FFFFFF"/>
                </a:solidFill>
                <a:latin typeface="Calibri (MS)"/>
                <a:ea typeface="Calibri (MS)"/>
                <a:cs typeface="Calibri (MS)"/>
                <a:sym typeface="Calibri (MS)"/>
              </a:rPr>
              <a:t>Reconstitution d’un sabot de protection de la fondation du mur +</a:t>
            </a:r>
          </a:p>
          <a:p>
            <a:pPr algn="l">
              <a:lnSpc>
                <a:spcPts val="3240"/>
              </a:lnSpc>
            </a:pPr>
            <a:r>
              <a:rPr lang="en-US" sz="2700">
                <a:solidFill>
                  <a:srgbClr val="FFFFFF"/>
                </a:solidFill>
                <a:latin typeface="Calibri (MS)"/>
                <a:ea typeface="Calibri (MS)"/>
                <a:cs typeface="Calibri (MS)"/>
                <a:sym typeface="Calibri (MS)"/>
              </a:rPr>
              <a:t>reconstruction du mur dans la zone endommagée</a:t>
            </a:r>
          </a:p>
          <a:p>
            <a:pPr algn="l">
              <a:lnSpc>
                <a:spcPts val="3240"/>
              </a:lnSpc>
            </a:pPr>
            <a:endParaRPr lang="en-US" sz="2700">
              <a:solidFill>
                <a:srgbClr val="FFFFFF"/>
              </a:solidFill>
              <a:latin typeface="Calibri (MS)"/>
              <a:ea typeface="Calibri (MS)"/>
              <a:cs typeface="Calibri (MS)"/>
              <a:sym typeface="Calibri (MS)"/>
            </a:endParaRPr>
          </a:p>
        </p:txBody>
      </p:sp>
      <p:sp>
        <p:nvSpPr>
          <p:cNvPr id="8" name="TextBox 8"/>
          <p:cNvSpPr txBox="1"/>
          <p:nvPr/>
        </p:nvSpPr>
        <p:spPr>
          <a:xfrm>
            <a:off x="17811523" y="9762898"/>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Open Sans"/>
                <a:ea typeface="Open Sans"/>
                <a:cs typeface="Open Sans"/>
                <a:sym typeface="Open Sans"/>
              </a:rPr>
              <a:t>23</a:t>
            </a:r>
          </a:p>
        </p:txBody>
      </p:sp>
      <p:grpSp>
        <p:nvGrpSpPr>
          <p:cNvPr id="9" name="Group 9"/>
          <p:cNvGrpSpPr/>
          <p:nvPr/>
        </p:nvGrpSpPr>
        <p:grpSpPr>
          <a:xfrm>
            <a:off x="0" y="472894"/>
            <a:ext cx="18288000" cy="1072661"/>
            <a:chOff x="0" y="0"/>
            <a:chExt cx="23129395" cy="1356628"/>
          </a:xfrm>
        </p:grpSpPr>
        <p:sp>
          <p:nvSpPr>
            <p:cNvPr id="10" name="Freeform 10"/>
            <p:cNvSpPr/>
            <p:nvPr/>
          </p:nvSpPr>
          <p:spPr>
            <a:xfrm>
              <a:off x="0" y="0"/>
              <a:ext cx="23129396" cy="1356628"/>
            </a:xfrm>
            <a:custGeom>
              <a:avLst/>
              <a:gdLst/>
              <a:ahLst/>
              <a:cxnLst/>
              <a:rect l="l" t="t" r="r" b="b"/>
              <a:pathLst>
                <a:path w="23129396" h="1356628">
                  <a:moveTo>
                    <a:pt x="0" y="0"/>
                  </a:moveTo>
                  <a:lnTo>
                    <a:pt x="23129396" y="0"/>
                  </a:lnTo>
                  <a:lnTo>
                    <a:pt x="23129396" y="1356628"/>
                  </a:lnTo>
                  <a:lnTo>
                    <a:pt x="0" y="1356628"/>
                  </a:lnTo>
                  <a:close/>
                </a:path>
              </a:pathLst>
            </a:custGeom>
            <a:solidFill>
              <a:srgbClr val="63B8CC">
                <a:alpha val="89804"/>
              </a:srgbClr>
            </a:solidFill>
          </p:spPr>
        </p:sp>
        <p:sp>
          <p:nvSpPr>
            <p:cNvPr id="11" name="TextBox 11"/>
            <p:cNvSpPr txBox="1"/>
            <p:nvPr/>
          </p:nvSpPr>
          <p:spPr>
            <a:xfrm>
              <a:off x="0" y="0"/>
              <a:ext cx="23129395" cy="1356628"/>
            </a:xfrm>
            <a:prstGeom prst="rect">
              <a:avLst/>
            </a:prstGeom>
          </p:spPr>
          <p:txBody>
            <a:bodyPr lIns="5007" tIns="5007" rIns="5007" bIns="5007" rtlCol="0" anchor="ctr"/>
            <a:lstStyle/>
            <a:p>
              <a:pPr algn="ctr">
                <a:lnSpc>
                  <a:spcPts val="67"/>
                </a:lnSpc>
              </a:pPr>
              <a:endParaRPr/>
            </a:p>
          </p:txBody>
        </p:sp>
      </p:grpSp>
      <p:sp>
        <p:nvSpPr>
          <p:cNvPr id="12" name="TextBox 12"/>
          <p:cNvSpPr txBox="1"/>
          <p:nvPr/>
        </p:nvSpPr>
        <p:spPr>
          <a:xfrm>
            <a:off x="445551" y="651602"/>
            <a:ext cx="17842449" cy="673608"/>
          </a:xfrm>
          <a:prstGeom prst="rect">
            <a:avLst/>
          </a:prstGeom>
        </p:spPr>
        <p:txBody>
          <a:bodyPr lIns="0" tIns="0" rIns="0" bIns="0" rtlCol="0" anchor="t">
            <a:spAutoFit/>
          </a:bodyPr>
          <a:lstStyle/>
          <a:p>
            <a:pPr algn="l">
              <a:lnSpc>
                <a:spcPts val="4536"/>
              </a:lnSpc>
            </a:pPr>
            <a:r>
              <a:rPr lang="en-US" sz="4200" b="1">
                <a:solidFill>
                  <a:srgbClr val="FFFFFF"/>
                </a:solidFill>
                <a:latin typeface="Calibri (MS) Bold"/>
                <a:ea typeface="Calibri (MS) Bold"/>
                <a:cs typeface="Calibri (MS) Bold"/>
                <a:sym typeface="Calibri (MS) Bold"/>
              </a:rPr>
              <a:t>Retour d’expérience sur la gestion des crues : Exemple de la Séveraisse</a:t>
            </a:r>
          </a:p>
        </p:txBody>
      </p:sp>
      <p:sp>
        <p:nvSpPr>
          <p:cNvPr id="13" name="Freeform 13"/>
          <p:cNvSpPr/>
          <p:nvPr/>
        </p:nvSpPr>
        <p:spPr>
          <a:xfrm>
            <a:off x="186051" y="9659767"/>
            <a:ext cx="1050062" cy="488279"/>
          </a:xfrm>
          <a:custGeom>
            <a:avLst/>
            <a:gdLst/>
            <a:ahLst/>
            <a:cxnLst/>
            <a:rect l="l" t="t" r="r" b="b"/>
            <a:pathLst>
              <a:path w="1050062" h="488279">
                <a:moveTo>
                  <a:pt x="0" y="0"/>
                </a:moveTo>
                <a:lnTo>
                  <a:pt x="1050062" y="0"/>
                </a:lnTo>
                <a:lnTo>
                  <a:pt x="1050062" y="488279"/>
                </a:lnTo>
                <a:lnTo>
                  <a:pt x="0" y="488279"/>
                </a:lnTo>
                <a:lnTo>
                  <a:pt x="0" y="0"/>
                </a:lnTo>
                <a:close/>
              </a:path>
            </a:pathLst>
          </a:custGeom>
          <a:blipFill>
            <a:blip r:embed="rId5"/>
            <a:stretch>
              <a:fillRect/>
            </a:stretch>
          </a:blipFill>
        </p:spPr>
      </p:sp>
      <p:sp>
        <p:nvSpPr>
          <p:cNvPr id="14" name="TextBox 14"/>
          <p:cNvSpPr txBox="1"/>
          <p:nvPr/>
        </p:nvSpPr>
        <p:spPr>
          <a:xfrm>
            <a:off x="445551" y="2208486"/>
            <a:ext cx="9365780" cy="466725"/>
          </a:xfrm>
          <a:prstGeom prst="rect">
            <a:avLst/>
          </a:prstGeom>
        </p:spPr>
        <p:txBody>
          <a:bodyPr lIns="0" tIns="0" rIns="0" bIns="0" rtlCol="0" anchor="t">
            <a:spAutoFit/>
          </a:bodyPr>
          <a:lstStyle/>
          <a:p>
            <a:pPr algn="l">
              <a:lnSpc>
                <a:spcPts val="3240"/>
              </a:lnSpc>
            </a:pPr>
            <a:r>
              <a:rPr lang="en-US" sz="2700" u="sng">
                <a:solidFill>
                  <a:srgbClr val="FFFFFF"/>
                </a:solidFill>
                <a:latin typeface="Calibri (MS)"/>
                <a:ea typeface="Calibri (MS)"/>
                <a:cs typeface="Calibri (MS)"/>
                <a:sym typeface="Calibri (MS)"/>
              </a:rPr>
              <a:t>Travaux d’urgence</a:t>
            </a:r>
          </a:p>
        </p:txBody>
      </p:sp>
      <p:sp>
        <p:nvSpPr>
          <p:cNvPr id="15" name="TextBox 15"/>
          <p:cNvSpPr txBox="1"/>
          <p:nvPr/>
        </p:nvSpPr>
        <p:spPr>
          <a:xfrm>
            <a:off x="445551" y="1643658"/>
            <a:ext cx="9365780" cy="466725"/>
          </a:xfrm>
          <a:prstGeom prst="rect">
            <a:avLst/>
          </a:prstGeom>
        </p:spPr>
        <p:txBody>
          <a:bodyPr lIns="0" tIns="0" rIns="0" bIns="0" rtlCol="0" anchor="t">
            <a:spAutoFit/>
          </a:bodyPr>
          <a:lstStyle/>
          <a:p>
            <a:pPr algn="l">
              <a:lnSpc>
                <a:spcPts val="3240"/>
              </a:lnSpc>
            </a:pPr>
            <a:r>
              <a:rPr lang="en-US" sz="2700" b="1">
                <a:solidFill>
                  <a:srgbClr val="FFFFFF"/>
                </a:solidFill>
                <a:latin typeface="Calibri (MS) Bold"/>
                <a:ea typeface="Calibri (MS) Bold"/>
                <a:cs typeface="Calibri (MS) Bold"/>
                <a:sym typeface="Calibri (MS) Bold"/>
              </a:rPr>
              <a:t>Actions réalisées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83B5C"/>
        </a:solidFill>
        <a:effectLst/>
      </p:bgPr>
    </p:bg>
    <p:spTree>
      <p:nvGrpSpPr>
        <p:cNvPr id="1" name=""/>
        <p:cNvGrpSpPr/>
        <p:nvPr/>
      </p:nvGrpSpPr>
      <p:grpSpPr>
        <a:xfrm>
          <a:off x="0" y="0"/>
          <a:ext cx="0" cy="0"/>
          <a:chOff x="0" y="0"/>
          <a:chExt cx="0" cy="0"/>
        </a:xfrm>
      </p:grpSpPr>
      <p:sp>
        <p:nvSpPr>
          <p:cNvPr id="2" name="TextBox 2"/>
          <p:cNvSpPr txBox="1"/>
          <p:nvPr/>
        </p:nvSpPr>
        <p:spPr>
          <a:xfrm>
            <a:off x="445551" y="4014485"/>
            <a:ext cx="17404702" cy="5889422"/>
          </a:xfrm>
          <a:prstGeom prst="rect">
            <a:avLst/>
          </a:prstGeom>
        </p:spPr>
        <p:txBody>
          <a:bodyPr lIns="0" tIns="0" rIns="0" bIns="0" rtlCol="0" anchor="t">
            <a:spAutoFit/>
          </a:bodyPr>
          <a:lstStyle/>
          <a:p>
            <a:pPr algn="just">
              <a:lnSpc>
                <a:spcPts val="3081"/>
              </a:lnSpc>
            </a:pPr>
            <a:endParaRPr dirty="0"/>
          </a:p>
          <a:p>
            <a:pPr marL="518160" lvl="1" indent="-259080" algn="just">
              <a:lnSpc>
                <a:spcPts val="3081"/>
              </a:lnSpc>
              <a:buFont typeface="Arial"/>
              <a:buChar char="•"/>
            </a:pPr>
            <a:r>
              <a:rPr lang="en-US" sz="2400" dirty="0" err="1">
                <a:solidFill>
                  <a:srgbClr val="FFFFFF"/>
                </a:solidFill>
                <a:latin typeface="Calibri (MS)"/>
                <a:ea typeface="Calibri (MS)"/>
                <a:cs typeface="Calibri (MS)"/>
                <a:sym typeface="Calibri (MS)"/>
              </a:rPr>
              <a:t>Besoin</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d’avoir</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une</a:t>
            </a:r>
            <a:r>
              <a:rPr lang="en-US" sz="2400" dirty="0">
                <a:solidFill>
                  <a:srgbClr val="FFFFFF"/>
                </a:solidFill>
                <a:latin typeface="Calibri (MS)"/>
                <a:ea typeface="Calibri (MS)"/>
                <a:cs typeface="Calibri (MS)"/>
                <a:sym typeface="Calibri (MS)"/>
              </a:rPr>
              <a:t> </a:t>
            </a:r>
            <a:r>
              <a:rPr lang="en-US" sz="2400" b="1" dirty="0">
                <a:solidFill>
                  <a:srgbClr val="FFFFFF"/>
                </a:solidFill>
                <a:latin typeface="Calibri (MS) Bold"/>
                <a:ea typeface="Calibri (MS) Bold"/>
                <a:cs typeface="Calibri (MS) Bold"/>
                <a:sym typeface="Calibri (MS) Bold"/>
              </a:rPr>
              <a:t>vision </a:t>
            </a:r>
            <a:r>
              <a:rPr lang="en-US" sz="2400" b="1" dirty="0" err="1">
                <a:solidFill>
                  <a:srgbClr val="FFFFFF"/>
                </a:solidFill>
                <a:latin typeface="Calibri (MS) Bold"/>
                <a:ea typeface="Calibri (MS) Bold"/>
                <a:cs typeface="Calibri (MS) Bold"/>
                <a:sym typeface="Calibri (MS) Bold"/>
              </a:rPr>
              <a:t>d’ensemble</a:t>
            </a:r>
            <a:r>
              <a:rPr lang="en-US" sz="2400" b="1" dirty="0">
                <a:solidFill>
                  <a:srgbClr val="FFFFFF"/>
                </a:solidFill>
                <a:latin typeface="Calibri (MS) Bold"/>
                <a:ea typeface="Calibri (MS) Bold"/>
                <a:cs typeface="Calibri (MS) Bold"/>
                <a:sym typeface="Calibri (MS) Bold"/>
              </a:rPr>
              <a:t> du </a:t>
            </a:r>
            <a:r>
              <a:rPr lang="en-US" sz="2400" b="1" dirty="0" err="1">
                <a:solidFill>
                  <a:srgbClr val="FFFFFF"/>
                </a:solidFill>
                <a:latin typeface="Calibri (MS) Bold"/>
                <a:ea typeface="Calibri (MS) Bold"/>
                <a:cs typeface="Calibri (MS) Bold"/>
                <a:sym typeface="Calibri (MS) Bold"/>
              </a:rPr>
              <a:t>bassin</a:t>
            </a:r>
            <a:r>
              <a:rPr lang="en-US" sz="2400" b="1" dirty="0">
                <a:solidFill>
                  <a:srgbClr val="FFFFFF"/>
                </a:solidFill>
                <a:latin typeface="Calibri (MS) Bold"/>
                <a:ea typeface="Calibri (MS) Bold"/>
                <a:cs typeface="Calibri (MS) Bold"/>
                <a:sym typeface="Calibri (MS) Bold"/>
              </a:rPr>
              <a:t> versant et de la rivière </a:t>
            </a:r>
            <a:r>
              <a:rPr lang="en-US" sz="2400" dirty="0">
                <a:solidFill>
                  <a:srgbClr val="FFFFFF"/>
                </a:solidFill>
                <a:latin typeface="Calibri (MS)"/>
                <a:ea typeface="Calibri (MS)"/>
                <a:cs typeface="Calibri (MS)"/>
                <a:sym typeface="Calibri (MS)"/>
              </a:rPr>
              <a:t>pour </a:t>
            </a:r>
            <a:r>
              <a:rPr lang="en-US" sz="2400" dirty="0" err="1">
                <a:solidFill>
                  <a:srgbClr val="FFFFFF"/>
                </a:solidFill>
                <a:latin typeface="Calibri (MS)"/>
                <a:ea typeface="Calibri (MS)"/>
                <a:cs typeface="Calibri (MS)"/>
                <a:sym typeface="Calibri (MS)"/>
              </a:rPr>
              <a:t>en</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comprendre</a:t>
            </a:r>
            <a:r>
              <a:rPr lang="en-US" sz="2400" dirty="0">
                <a:solidFill>
                  <a:srgbClr val="FFFFFF"/>
                </a:solidFill>
                <a:latin typeface="Calibri (MS)"/>
                <a:ea typeface="Calibri (MS)"/>
                <a:cs typeface="Calibri (MS)"/>
                <a:sym typeface="Calibri (MS)"/>
              </a:rPr>
              <a:t> son </a:t>
            </a:r>
            <a:r>
              <a:rPr lang="en-US" sz="2400" dirty="0" err="1">
                <a:solidFill>
                  <a:srgbClr val="FFFFFF"/>
                </a:solidFill>
                <a:latin typeface="Calibri (MS)"/>
                <a:ea typeface="Calibri (MS)"/>
                <a:cs typeface="Calibri (MS)"/>
                <a:sym typeface="Calibri (MS)"/>
              </a:rPr>
              <a:t>fonctionnement</a:t>
            </a:r>
            <a:r>
              <a:rPr lang="en-US" sz="2400" dirty="0">
                <a:solidFill>
                  <a:srgbClr val="FFFFFF"/>
                </a:solidFill>
                <a:latin typeface="Calibri (MS)"/>
                <a:ea typeface="Calibri (MS)"/>
                <a:cs typeface="Calibri (MS)"/>
                <a:sym typeface="Calibri (MS)"/>
              </a:rPr>
              <a:t> et </a:t>
            </a:r>
            <a:r>
              <a:rPr lang="en-US" sz="2400" dirty="0" err="1">
                <a:solidFill>
                  <a:srgbClr val="FFFFFF"/>
                </a:solidFill>
                <a:latin typeface="Calibri (MS)"/>
                <a:ea typeface="Calibri (MS)"/>
                <a:cs typeface="Calibri (MS)"/>
                <a:sym typeface="Calibri (MS)"/>
              </a:rPr>
              <a:t>lutter</a:t>
            </a:r>
            <a:r>
              <a:rPr lang="en-US" sz="2400" dirty="0">
                <a:solidFill>
                  <a:srgbClr val="FFFFFF"/>
                </a:solidFill>
                <a:latin typeface="Calibri (MS)"/>
                <a:ea typeface="Calibri (MS)"/>
                <a:cs typeface="Calibri (MS)"/>
                <a:sym typeface="Calibri (MS)"/>
              </a:rPr>
              <a:t> au </a:t>
            </a:r>
            <a:r>
              <a:rPr lang="en-US" sz="2400" dirty="0" err="1">
                <a:solidFill>
                  <a:srgbClr val="FFFFFF"/>
                </a:solidFill>
                <a:latin typeface="Calibri (MS)"/>
                <a:ea typeface="Calibri (MS)"/>
                <a:cs typeface="Calibri (MS)"/>
                <a:sym typeface="Calibri (MS)"/>
              </a:rPr>
              <a:t>mieux</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contre</a:t>
            </a:r>
            <a:r>
              <a:rPr lang="en-US" sz="2400" dirty="0">
                <a:solidFill>
                  <a:srgbClr val="FFFFFF"/>
                </a:solidFill>
                <a:latin typeface="Calibri (MS)"/>
                <a:ea typeface="Calibri (MS)"/>
                <a:cs typeface="Calibri (MS)"/>
                <a:sym typeface="Calibri (MS)"/>
              </a:rPr>
              <a:t> les </a:t>
            </a:r>
            <a:r>
              <a:rPr lang="en-US" sz="2400" dirty="0" err="1">
                <a:solidFill>
                  <a:srgbClr val="FFFFFF"/>
                </a:solidFill>
                <a:latin typeface="Calibri (MS)"/>
                <a:ea typeface="Calibri (MS)"/>
                <a:cs typeface="Calibri (MS)"/>
                <a:sym typeface="Calibri (MS)"/>
              </a:rPr>
              <a:t>risques</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d’inondation</a:t>
            </a:r>
            <a:r>
              <a:rPr lang="en-US" sz="2400" dirty="0">
                <a:solidFill>
                  <a:srgbClr val="FFFFFF"/>
                </a:solidFill>
                <a:latin typeface="Calibri (MS)"/>
                <a:ea typeface="Calibri (MS)"/>
                <a:cs typeface="Calibri (MS)"/>
                <a:sym typeface="Calibri (MS)"/>
              </a:rPr>
              <a:t>, tout </a:t>
            </a:r>
            <a:r>
              <a:rPr lang="en-US" sz="2400" dirty="0" err="1">
                <a:solidFill>
                  <a:srgbClr val="FFFFFF"/>
                </a:solidFill>
                <a:latin typeface="Calibri (MS)"/>
                <a:ea typeface="Calibri (MS)"/>
                <a:cs typeface="Calibri (MS)"/>
                <a:sym typeface="Calibri (MS)"/>
              </a:rPr>
              <a:t>en</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respectant</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l’équilibre</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morphologique</a:t>
            </a:r>
            <a:r>
              <a:rPr lang="en-US" sz="2400" dirty="0">
                <a:solidFill>
                  <a:srgbClr val="FFFFFF"/>
                </a:solidFill>
                <a:latin typeface="Calibri (MS)"/>
                <a:ea typeface="Calibri (MS)"/>
                <a:cs typeface="Calibri (MS)"/>
                <a:sym typeface="Calibri (MS)"/>
              </a:rPr>
              <a:t> du lit. </a:t>
            </a:r>
            <a:r>
              <a:rPr lang="en-US" sz="2400" dirty="0" err="1">
                <a:solidFill>
                  <a:srgbClr val="FFFFFF"/>
                </a:solidFill>
                <a:latin typeface="Calibri (MS)"/>
                <a:ea typeface="Calibri (MS)"/>
                <a:cs typeface="Calibri (MS)"/>
                <a:sym typeface="Calibri (MS)"/>
              </a:rPr>
              <a:t>L’étude</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réalisée</a:t>
            </a:r>
            <a:r>
              <a:rPr lang="en-US" sz="2400" dirty="0">
                <a:solidFill>
                  <a:srgbClr val="FFFFFF"/>
                </a:solidFill>
                <a:latin typeface="Calibri (MS)"/>
                <a:ea typeface="Calibri (MS)"/>
                <a:cs typeface="Calibri (MS)"/>
                <a:sym typeface="Calibri (MS)"/>
              </a:rPr>
              <a:t> a </a:t>
            </a:r>
            <a:r>
              <a:rPr lang="en-US" sz="2400" dirty="0" err="1">
                <a:solidFill>
                  <a:srgbClr val="FFFFFF"/>
                </a:solidFill>
                <a:latin typeface="Calibri (MS)"/>
                <a:ea typeface="Calibri (MS)"/>
                <a:cs typeface="Calibri (MS)"/>
                <a:sym typeface="Calibri (MS)"/>
              </a:rPr>
              <a:t>notamment</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montré</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l’importance</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d’avoir</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une</a:t>
            </a:r>
            <a:r>
              <a:rPr lang="en-US" sz="2400" dirty="0">
                <a:solidFill>
                  <a:srgbClr val="FFFFFF"/>
                </a:solidFill>
                <a:latin typeface="Calibri (MS)"/>
                <a:ea typeface="Calibri (MS)"/>
                <a:cs typeface="Calibri (MS)"/>
                <a:sym typeface="Calibri (MS)"/>
              </a:rPr>
              <a:t> </a:t>
            </a:r>
            <a:r>
              <a:rPr lang="en-US" sz="2400" b="1" dirty="0" err="1">
                <a:solidFill>
                  <a:srgbClr val="FFFFFF"/>
                </a:solidFill>
                <a:latin typeface="Calibri (MS) Bold"/>
                <a:ea typeface="Calibri (MS) Bold"/>
                <a:cs typeface="Calibri (MS) Bold"/>
                <a:sym typeface="Calibri (MS) Bold"/>
              </a:rPr>
              <a:t>approche</a:t>
            </a:r>
            <a:r>
              <a:rPr lang="en-US" sz="2400" b="1" dirty="0">
                <a:solidFill>
                  <a:srgbClr val="FFFFFF"/>
                </a:solidFill>
                <a:latin typeface="Calibri (MS) Bold"/>
                <a:ea typeface="Calibri (MS) Bold"/>
                <a:cs typeface="Calibri (MS) Bold"/>
                <a:sym typeface="Calibri (MS) Bold"/>
              </a:rPr>
              <a:t> à la </a:t>
            </a:r>
            <a:r>
              <a:rPr lang="en-US" sz="2400" b="1" dirty="0" err="1">
                <a:solidFill>
                  <a:srgbClr val="FFFFFF"/>
                </a:solidFill>
                <a:latin typeface="Calibri (MS) Bold"/>
                <a:ea typeface="Calibri (MS) Bold"/>
                <a:cs typeface="Calibri (MS) Bold"/>
                <a:sym typeface="Calibri (MS) Bold"/>
              </a:rPr>
              <a:t>fois</a:t>
            </a:r>
            <a:r>
              <a:rPr lang="en-US" sz="2400" b="1" dirty="0">
                <a:solidFill>
                  <a:srgbClr val="FFFFFF"/>
                </a:solidFill>
                <a:latin typeface="Calibri (MS) Bold"/>
                <a:ea typeface="Calibri (MS) Bold"/>
                <a:cs typeface="Calibri (MS) Bold"/>
                <a:sym typeface="Calibri (MS) Bold"/>
              </a:rPr>
              <a:t> </a:t>
            </a:r>
            <a:r>
              <a:rPr lang="en-US" sz="2400" b="1" dirty="0" err="1">
                <a:solidFill>
                  <a:srgbClr val="FFFFFF"/>
                </a:solidFill>
                <a:latin typeface="Calibri (MS) Bold"/>
                <a:ea typeface="Calibri (MS) Bold"/>
                <a:cs typeface="Calibri (MS) Bold"/>
                <a:sym typeface="Calibri (MS) Bold"/>
              </a:rPr>
              <a:t>historique</a:t>
            </a:r>
            <a:r>
              <a:rPr lang="en-US" sz="2400" b="1" dirty="0">
                <a:solidFill>
                  <a:srgbClr val="FFFFFF"/>
                </a:solidFill>
                <a:latin typeface="Calibri (MS) Bold"/>
                <a:ea typeface="Calibri (MS) Bold"/>
                <a:cs typeface="Calibri (MS) Bold"/>
                <a:sym typeface="Calibri (MS) Bold"/>
              </a:rPr>
              <a:t> et prospective </a:t>
            </a:r>
            <a:r>
              <a:rPr lang="en-US" sz="2400" dirty="0">
                <a:solidFill>
                  <a:srgbClr val="FFFFFF"/>
                </a:solidFill>
                <a:latin typeface="Calibri (MS)"/>
                <a:ea typeface="Calibri (MS)"/>
                <a:cs typeface="Calibri (MS)"/>
                <a:sym typeface="Calibri (MS)"/>
              </a:rPr>
              <a:t>des zones </a:t>
            </a:r>
            <a:r>
              <a:rPr lang="en-US" sz="2400" dirty="0" err="1">
                <a:solidFill>
                  <a:srgbClr val="FFFFFF"/>
                </a:solidFill>
                <a:latin typeface="Calibri (MS)"/>
                <a:ea typeface="Calibri (MS)"/>
                <a:cs typeface="Calibri (MS)"/>
                <a:sym typeface="Calibri (MS)"/>
              </a:rPr>
              <a:t>susceptibles</a:t>
            </a:r>
            <a:r>
              <a:rPr lang="en-US" sz="2400" dirty="0">
                <a:solidFill>
                  <a:srgbClr val="FFFFFF"/>
                </a:solidFill>
                <a:latin typeface="Calibri (MS)"/>
                <a:ea typeface="Calibri (MS)"/>
                <a:cs typeface="Calibri (MS)"/>
                <a:sym typeface="Calibri (MS)"/>
              </a:rPr>
              <a:t> d’être </a:t>
            </a:r>
            <a:r>
              <a:rPr lang="en-US" sz="2400" dirty="0" err="1">
                <a:solidFill>
                  <a:srgbClr val="FFFFFF"/>
                </a:solidFill>
                <a:latin typeface="Calibri (MS)"/>
                <a:ea typeface="Calibri (MS)"/>
                <a:cs typeface="Calibri (MS)"/>
                <a:sym typeface="Calibri (MS)"/>
              </a:rPr>
              <a:t>mobilisées</a:t>
            </a:r>
            <a:r>
              <a:rPr lang="en-US" sz="2400" dirty="0">
                <a:solidFill>
                  <a:srgbClr val="FFFFFF"/>
                </a:solidFill>
                <a:latin typeface="Calibri (MS)"/>
                <a:ea typeface="Calibri (MS)"/>
                <a:cs typeface="Calibri (MS)"/>
                <a:sym typeface="Calibri (MS)"/>
              </a:rPr>
              <a:t> par la rivière. Avec </a:t>
            </a:r>
            <a:r>
              <a:rPr lang="en-US" sz="2400" dirty="0" err="1">
                <a:solidFill>
                  <a:srgbClr val="FFFFFF"/>
                </a:solidFill>
                <a:latin typeface="Calibri (MS)"/>
                <a:ea typeface="Calibri (MS)"/>
                <a:cs typeface="Calibri (MS)"/>
                <a:sym typeface="Calibri (MS)"/>
              </a:rPr>
              <a:t>souvent</a:t>
            </a:r>
            <a:r>
              <a:rPr lang="en-US" sz="2400" dirty="0">
                <a:solidFill>
                  <a:srgbClr val="FFFFFF"/>
                </a:solidFill>
                <a:latin typeface="Calibri (MS)"/>
                <a:ea typeface="Calibri (MS)"/>
                <a:cs typeface="Calibri (MS)"/>
                <a:sym typeface="Calibri (MS)"/>
              </a:rPr>
              <a:t> pour conclusion que de </a:t>
            </a:r>
            <a:r>
              <a:rPr lang="en-US" sz="2400" dirty="0" err="1">
                <a:solidFill>
                  <a:srgbClr val="FFFFFF"/>
                </a:solidFill>
                <a:latin typeface="Calibri (MS)"/>
                <a:ea typeface="Calibri (MS)"/>
                <a:cs typeface="Calibri (MS)"/>
                <a:sym typeface="Calibri (MS)"/>
              </a:rPr>
              <a:t>l’espace</a:t>
            </a:r>
            <a:r>
              <a:rPr lang="en-US" sz="2400" dirty="0">
                <a:solidFill>
                  <a:srgbClr val="FFFFFF"/>
                </a:solidFill>
                <a:latin typeface="Calibri (MS)"/>
                <a:ea typeface="Calibri (MS)"/>
                <a:cs typeface="Calibri (MS)"/>
                <a:sym typeface="Calibri (MS)"/>
              </a:rPr>
              <a:t> doit </a:t>
            </a:r>
            <a:r>
              <a:rPr lang="en-US" sz="2400" dirty="0" err="1">
                <a:solidFill>
                  <a:srgbClr val="FFFFFF"/>
                </a:solidFill>
                <a:latin typeface="Calibri (MS)"/>
                <a:ea typeface="Calibri (MS)"/>
                <a:cs typeface="Calibri (MS)"/>
                <a:sym typeface="Calibri (MS)"/>
              </a:rPr>
              <a:t>être</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rendu</a:t>
            </a:r>
            <a:r>
              <a:rPr lang="en-US" sz="2400" dirty="0">
                <a:solidFill>
                  <a:srgbClr val="FFFFFF"/>
                </a:solidFill>
                <a:latin typeface="Calibri (MS)"/>
                <a:ea typeface="Calibri (MS)"/>
                <a:cs typeface="Calibri (MS)"/>
                <a:sym typeface="Calibri (MS)"/>
              </a:rPr>
              <a:t> à la rivière, et que </a:t>
            </a:r>
            <a:r>
              <a:rPr lang="en-US" sz="2400" dirty="0" err="1">
                <a:solidFill>
                  <a:srgbClr val="FFFFFF"/>
                </a:solidFill>
                <a:latin typeface="Calibri (MS)"/>
                <a:ea typeface="Calibri (MS)"/>
                <a:cs typeface="Calibri (MS)"/>
                <a:sym typeface="Calibri (MS)"/>
              </a:rPr>
              <a:t>celui</a:t>
            </a:r>
            <a:r>
              <a:rPr lang="en-US" sz="2400" dirty="0">
                <a:solidFill>
                  <a:srgbClr val="FFFFFF"/>
                </a:solidFill>
                <a:latin typeface="Calibri (MS)"/>
                <a:ea typeface="Calibri (MS)"/>
                <a:cs typeface="Calibri (MS)"/>
                <a:sym typeface="Calibri (MS)"/>
              </a:rPr>
              <a:t>-ci doit </a:t>
            </a:r>
            <a:r>
              <a:rPr lang="en-US" sz="2400" dirty="0" err="1">
                <a:solidFill>
                  <a:srgbClr val="FFFFFF"/>
                </a:solidFill>
                <a:latin typeface="Calibri (MS)"/>
                <a:ea typeface="Calibri (MS)"/>
                <a:cs typeface="Calibri (MS)"/>
                <a:sym typeface="Calibri (MS)"/>
              </a:rPr>
              <a:t>être</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entretenu</a:t>
            </a:r>
            <a:r>
              <a:rPr lang="en-US" sz="2400" dirty="0">
                <a:solidFill>
                  <a:srgbClr val="FFFFFF"/>
                </a:solidFill>
                <a:latin typeface="Calibri (MS)"/>
                <a:ea typeface="Calibri (MS)"/>
                <a:cs typeface="Calibri (MS)"/>
                <a:sym typeface="Calibri (MS)"/>
              </a:rPr>
              <a:t>, pour </a:t>
            </a:r>
            <a:r>
              <a:rPr lang="en-US" sz="2400" dirty="0" err="1">
                <a:solidFill>
                  <a:srgbClr val="FFFFFF"/>
                </a:solidFill>
                <a:latin typeface="Calibri (MS)"/>
                <a:ea typeface="Calibri (MS)"/>
                <a:cs typeface="Calibri (MS)"/>
                <a:sym typeface="Calibri (MS)"/>
              </a:rPr>
              <a:t>lui</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permettre</a:t>
            </a:r>
            <a:r>
              <a:rPr lang="en-US" sz="2400" dirty="0">
                <a:solidFill>
                  <a:srgbClr val="FFFFFF"/>
                </a:solidFill>
                <a:latin typeface="Calibri (MS)"/>
                <a:ea typeface="Calibri (MS)"/>
                <a:cs typeface="Calibri (MS)"/>
                <a:sym typeface="Calibri (MS)"/>
              </a:rPr>
              <a:t> de </a:t>
            </a:r>
            <a:r>
              <a:rPr lang="en-US" sz="2400" dirty="0" err="1">
                <a:solidFill>
                  <a:srgbClr val="FFFFFF"/>
                </a:solidFill>
                <a:latin typeface="Calibri (MS)"/>
                <a:ea typeface="Calibri (MS)"/>
                <a:cs typeface="Calibri (MS)"/>
                <a:sym typeface="Calibri (MS)"/>
              </a:rPr>
              <a:t>gérer</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ces</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phénomènes</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extrêmes</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alors</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même</a:t>
            </a:r>
            <a:r>
              <a:rPr lang="en-US" sz="2400" dirty="0">
                <a:solidFill>
                  <a:srgbClr val="FFFFFF"/>
                </a:solidFill>
                <a:latin typeface="Calibri (MS)"/>
                <a:ea typeface="Calibri (MS)"/>
                <a:cs typeface="Calibri (MS)"/>
                <a:sym typeface="Calibri (MS)"/>
              </a:rPr>
              <a:t> que les </a:t>
            </a:r>
            <a:r>
              <a:rPr lang="en-US" sz="2400" dirty="0" err="1">
                <a:solidFill>
                  <a:srgbClr val="FFFFFF"/>
                </a:solidFill>
                <a:latin typeface="Calibri (MS)"/>
                <a:ea typeface="Calibri (MS)"/>
                <a:cs typeface="Calibri (MS)"/>
                <a:sym typeface="Calibri (MS)"/>
              </a:rPr>
              <a:t>enjeux</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associés</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sont</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multiformes</a:t>
            </a:r>
            <a:r>
              <a:rPr lang="en-US" sz="2400" dirty="0">
                <a:solidFill>
                  <a:srgbClr val="FFFFFF"/>
                </a:solidFill>
                <a:latin typeface="Calibri (MS)"/>
                <a:ea typeface="Calibri (MS)"/>
                <a:cs typeface="Calibri (MS)"/>
                <a:sym typeface="Calibri (MS)"/>
              </a:rPr>
              <a:t> et multi-</a:t>
            </a:r>
            <a:r>
              <a:rPr lang="en-US" sz="2400" dirty="0" err="1">
                <a:solidFill>
                  <a:srgbClr val="FFFFFF"/>
                </a:solidFill>
                <a:latin typeface="Calibri (MS)"/>
                <a:ea typeface="Calibri (MS)"/>
                <a:cs typeface="Calibri (MS)"/>
                <a:sym typeface="Calibri (MS)"/>
              </a:rPr>
              <a:t>protagonistes</a:t>
            </a:r>
            <a:r>
              <a:rPr lang="en-US" sz="2400" dirty="0">
                <a:solidFill>
                  <a:srgbClr val="FFFFFF"/>
                </a:solidFill>
                <a:latin typeface="Calibri (MS)"/>
                <a:ea typeface="Calibri (MS)"/>
                <a:cs typeface="Calibri (MS)"/>
                <a:sym typeface="Calibri (MS)"/>
              </a:rPr>
              <a:t>.</a:t>
            </a:r>
          </a:p>
          <a:p>
            <a:pPr algn="just">
              <a:lnSpc>
                <a:spcPts val="3081"/>
              </a:lnSpc>
            </a:pPr>
            <a:endParaRPr lang="en-US" sz="2400" dirty="0">
              <a:solidFill>
                <a:srgbClr val="FFFFFF"/>
              </a:solidFill>
              <a:latin typeface="Calibri (MS)"/>
              <a:ea typeface="Calibri (MS)"/>
              <a:cs typeface="Calibri (MS)"/>
              <a:sym typeface="Calibri (MS)"/>
            </a:endParaRPr>
          </a:p>
          <a:p>
            <a:pPr marL="518160" lvl="1" indent="-259080" algn="just">
              <a:lnSpc>
                <a:spcPts val="3081"/>
              </a:lnSpc>
              <a:buFont typeface="Arial"/>
              <a:buChar char="•"/>
            </a:pPr>
            <a:r>
              <a:rPr lang="en-US" sz="2400" dirty="0" err="1">
                <a:solidFill>
                  <a:srgbClr val="FFFFFF"/>
                </a:solidFill>
                <a:latin typeface="Calibri (MS)"/>
                <a:ea typeface="Calibri (MS)"/>
                <a:cs typeface="Calibri (MS)"/>
                <a:sym typeface="Calibri (MS)"/>
              </a:rPr>
              <a:t>Nécessité</a:t>
            </a:r>
            <a:r>
              <a:rPr lang="en-US" sz="2400" dirty="0">
                <a:solidFill>
                  <a:srgbClr val="FFFFFF"/>
                </a:solidFill>
                <a:latin typeface="Calibri (MS)"/>
                <a:ea typeface="Calibri (MS)"/>
                <a:cs typeface="Calibri (MS)"/>
                <a:sym typeface="Calibri (MS)"/>
              </a:rPr>
              <a:t> de limiter les protections aux </a:t>
            </a:r>
            <a:r>
              <a:rPr lang="en-US" sz="2400" dirty="0" err="1">
                <a:solidFill>
                  <a:srgbClr val="FFFFFF"/>
                </a:solidFill>
                <a:latin typeface="Calibri (MS)"/>
                <a:ea typeface="Calibri (MS)"/>
                <a:cs typeface="Calibri (MS)"/>
                <a:sym typeface="Calibri (MS)"/>
              </a:rPr>
              <a:t>secteurs</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où</a:t>
            </a:r>
            <a:r>
              <a:rPr lang="en-US" sz="2400" dirty="0">
                <a:solidFill>
                  <a:srgbClr val="FFFFFF"/>
                </a:solidFill>
                <a:latin typeface="Calibri (MS)"/>
                <a:ea typeface="Calibri (MS)"/>
                <a:cs typeface="Calibri (MS)"/>
                <a:sym typeface="Calibri (MS)"/>
              </a:rPr>
              <a:t> il </a:t>
            </a:r>
            <a:r>
              <a:rPr lang="en-US" sz="2400" dirty="0" err="1">
                <a:solidFill>
                  <a:srgbClr val="FFFFFF"/>
                </a:solidFill>
                <a:latin typeface="Calibri (MS)"/>
                <a:ea typeface="Calibri (MS)"/>
                <a:cs typeface="Calibri (MS)"/>
                <a:sym typeface="Calibri (MS)"/>
              </a:rPr>
              <a:t>n’est</a:t>
            </a:r>
            <a:r>
              <a:rPr lang="en-US" sz="2400" dirty="0">
                <a:solidFill>
                  <a:srgbClr val="FFFFFF"/>
                </a:solidFill>
                <a:latin typeface="Calibri (MS)"/>
                <a:ea typeface="Calibri (MS)"/>
                <a:cs typeface="Calibri (MS)"/>
                <a:sym typeface="Calibri (MS)"/>
              </a:rPr>
              <a:t> pas possible de faire </a:t>
            </a:r>
            <a:r>
              <a:rPr lang="en-US" sz="2400" dirty="0" err="1">
                <a:solidFill>
                  <a:srgbClr val="FFFFFF"/>
                </a:solidFill>
                <a:latin typeface="Calibri (MS)"/>
                <a:ea typeface="Calibri (MS)"/>
                <a:cs typeface="Calibri (MS)"/>
                <a:sym typeface="Calibri (MS)"/>
              </a:rPr>
              <a:t>autrement</a:t>
            </a:r>
            <a:r>
              <a:rPr lang="en-US" sz="2400" dirty="0">
                <a:solidFill>
                  <a:srgbClr val="FFFFFF"/>
                </a:solidFill>
                <a:latin typeface="Calibri (MS)"/>
                <a:ea typeface="Calibri (MS)"/>
                <a:cs typeface="Calibri (MS)"/>
                <a:sym typeface="Calibri (MS)"/>
              </a:rPr>
              <a:t> et </a:t>
            </a:r>
            <a:r>
              <a:rPr lang="en-US" sz="2400" dirty="0" err="1">
                <a:solidFill>
                  <a:srgbClr val="FFFFFF"/>
                </a:solidFill>
                <a:latin typeface="Calibri (MS)"/>
                <a:ea typeface="Calibri (MS)"/>
                <a:cs typeface="Calibri (MS)"/>
                <a:sym typeface="Calibri (MS)"/>
              </a:rPr>
              <a:t>d’adapter</a:t>
            </a:r>
            <a:r>
              <a:rPr lang="en-US" sz="2400" dirty="0">
                <a:solidFill>
                  <a:srgbClr val="FFFFFF"/>
                </a:solidFill>
                <a:latin typeface="Calibri (MS)"/>
                <a:ea typeface="Calibri (MS)"/>
                <a:cs typeface="Calibri (MS)"/>
                <a:sym typeface="Calibri (MS)"/>
              </a:rPr>
              <a:t> les techniques </a:t>
            </a:r>
            <a:r>
              <a:rPr lang="en-US" sz="2400" dirty="0" err="1">
                <a:solidFill>
                  <a:srgbClr val="FFFFFF"/>
                </a:solidFill>
                <a:latin typeface="Calibri (MS)"/>
                <a:ea typeface="Calibri (MS)"/>
                <a:cs typeface="Calibri (MS)"/>
                <a:sym typeface="Calibri (MS)"/>
              </a:rPr>
              <a:t>afin</a:t>
            </a:r>
            <a:r>
              <a:rPr lang="en-US" sz="2400" dirty="0">
                <a:solidFill>
                  <a:srgbClr val="FFFFFF"/>
                </a:solidFill>
                <a:latin typeface="Calibri (MS)"/>
                <a:ea typeface="Calibri (MS)"/>
                <a:cs typeface="Calibri (MS)"/>
                <a:sym typeface="Calibri (MS)"/>
              </a:rPr>
              <a:t> de </a:t>
            </a:r>
            <a:r>
              <a:rPr lang="en-US" sz="2400" dirty="0" err="1">
                <a:solidFill>
                  <a:srgbClr val="FFFFFF"/>
                </a:solidFill>
                <a:latin typeface="Calibri (MS)"/>
                <a:ea typeface="Calibri (MS)"/>
                <a:cs typeface="Calibri (MS)"/>
                <a:sym typeface="Calibri (MS)"/>
              </a:rPr>
              <a:t>favoriser</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si</a:t>
            </a:r>
            <a:r>
              <a:rPr lang="en-US" sz="2400" dirty="0">
                <a:solidFill>
                  <a:srgbClr val="FFFFFF"/>
                </a:solidFill>
                <a:latin typeface="Calibri (MS)"/>
                <a:ea typeface="Calibri (MS)"/>
                <a:cs typeface="Calibri (MS)"/>
                <a:sym typeface="Calibri (MS)"/>
              </a:rPr>
              <a:t> possible le retour de protections plus « </a:t>
            </a:r>
            <a:r>
              <a:rPr lang="en-US" sz="2400" dirty="0" err="1">
                <a:solidFill>
                  <a:srgbClr val="FFFFFF"/>
                </a:solidFill>
                <a:latin typeface="Calibri (MS)"/>
                <a:ea typeface="Calibri (MS)"/>
                <a:cs typeface="Calibri (MS)"/>
                <a:sym typeface="Calibri (MS)"/>
              </a:rPr>
              <a:t>naturelles</a:t>
            </a:r>
            <a:r>
              <a:rPr lang="en-US" sz="2400" dirty="0">
                <a:solidFill>
                  <a:srgbClr val="FFFFFF"/>
                </a:solidFill>
                <a:latin typeface="Calibri (MS)"/>
                <a:ea typeface="Calibri (MS)"/>
                <a:cs typeface="Calibri (MS)"/>
                <a:sym typeface="Calibri (MS)"/>
              </a:rPr>
              <a:t> ». </a:t>
            </a:r>
            <a:r>
              <a:rPr lang="en-US" sz="2400" dirty="0" err="1">
                <a:solidFill>
                  <a:srgbClr val="FFFFFF"/>
                </a:solidFill>
                <a:latin typeface="Calibri (MS)"/>
                <a:ea typeface="Calibri (MS)"/>
                <a:cs typeface="Calibri (MS)"/>
                <a:sym typeface="Calibri (MS)"/>
              </a:rPr>
              <a:t>Ici</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en</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l’occurrence</a:t>
            </a:r>
            <a:r>
              <a:rPr lang="en-US" sz="2400" dirty="0">
                <a:solidFill>
                  <a:srgbClr val="FFFFFF"/>
                </a:solidFill>
                <a:latin typeface="Calibri (MS)"/>
                <a:ea typeface="Calibri (MS)"/>
                <a:cs typeface="Calibri (MS)"/>
                <a:sym typeface="Calibri (MS)"/>
              </a:rPr>
              <a:t> les protections de </a:t>
            </a:r>
            <a:r>
              <a:rPr lang="en-US" sz="2400" dirty="0" err="1">
                <a:solidFill>
                  <a:srgbClr val="FFFFFF"/>
                </a:solidFill>
                <a:latin typeface="Calibri (MS)"/>
                <a:ea typeface="Calibri (MS)"/>
                <a:cs typeface="Calibri (MS)"/>
                <a:sym typeface="Calibri (MS)"/>
              </a:rPr>
              <a:t>berges</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définies</a:t>
            </a:r>
            <a:r>
              <a:rPr lang="en-US" sz="2400" dirty="0">
                <a:solidFill>
                  <a:srgbClr val="FFFFFF"/>
                </a:solidFill>
                <a:latin typeface="Calibri (MS)"/>
                <a:ea typeface="Calibri (MS)"/>
                <a:cs typeface="Calibri (MS)"/>
                <a:sym typeface="Calibri (MS)"/>
              </a:rPr>
              <a:t> à </a:t>
            </a:r>
            <a:r>
              <a:rPr lang="en-US" sz="2400" dirty="0" err="1">
                <a:solidFill>
                  <a:srgbClr val="FFFFFF"/>
                </a:solidFill>
                <a:latin typeface="Calibri (MS)"/>
                <a:ea typeface="Calibri (MS)"/>
                <a:cs typeface="Calibri (MS)"/>
                <a:sym typeface="Calibri (MS)"/>
              </a:rPr>
              <a:t>terme</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sont</a:t>
            </a:r>
            <a:r>
              <a:rPr lang="en-US" sz="2400" dirty="0">
                <a:solidFill>
                  <a:srgbClr val="FFFFFF"/>
                </a:solidFill>
                <a:latin typeface="Calibri (MS)"/>
                <a:ea typeface="Calibri (MS)"/>
                <a:cs typeface="Calibri (MS)"/>
                <a:sym typeface="Calibri (MS)"/>
              </a:rPr>
              <a:t> des protections </a:t>
            </a:r>
            <a:r>
              <a:rPr lang="en-US" sz="2400" dirty="0" err="1">
                <a:solidFill>
                  <a:srgbClr val="FFFFFF"/>
                </a:solidFill>
                <a:latin typeface="Calibri (MS)"/>
                <a:ea typeface="Calibri (MS)"/>
                <a:cs typeface="Calibri (MS)"/>
                <a:sym typeface="Calibri (MS)"/>
              </a:rPr>
              <a:t>mixtes</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enrochements</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libres</a:t>
            </a:r>
            <a:r>
              <a:rPr lang="en-US" sz="2400" dirty="0">
                <a:solidFill>
                  <a:srgbClr val="FFFFFF"/>
                </a:solidFill>
                <a:latin typeface="Calibri (MS)"/>
                <a:ea typeface="Calibri (MS)"/>
                <a:cs typeface="Calibri (MS)"/>
                <a:sym typeface="Calibri (MS)"/>
              </a:rPr>
              <a:t> / techniques </a:t>
            </a:r>
            <a:r>
              <a:rPr lang="en-US" sz="2400" dirty="0" err="1">
                <a:solidFill>
                  <a:srgbClr val="FFFFFF"/>
                </a:solidFill>
                <a:latin typeface="Calibri (MS)"/>
                <a:ea typeface="Calibri (MS)"/>
                <a:cs typeface="Calibri (MS)"/>
                <a:sym typeface="Calibri (MS)"/>
              </a:rPr>
              <a:t>végétales</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dont</a:t>
            </a:r>
            <a:r>
              <a:rPr lang="en-US" sz="2400" dirty="0">
                <a:solidFill>
                  <a:srgbClr val="FFFFFF"/>
                </a:solidFill>
                <a:latin typeface="Calibri (MS)"/>
                <a:ea typeface="Calibri (MS)"/>
                <a:cs typeface="Calibri (MS)"/>
                <a:sym typeface="Calibri (MS)"/>
              </a:rPr>
              <a:t> le </a:t>
            </a:r>
            <a:r>
              <a:rPr lang="en-US" sz="2400" dirty="0" err="1">
                <a:solidFill>
                  <a:srgbClr val="FFFFFF"/>
                </a:solidFill>
                <a:latin typeface="Calibri (MS)"/>
                <a:ea typeface="Calibri (MS)"/>
                <a:cs typeface="Calibri (MS)"/>
                <a:sym typeface="Calibri (MS)"/>
              </a:rPr>
              <a:t>niveau</a:t>
            </a:r>
            <a:r>
              <a:rPr lang="en-US" sz="2400" dirty="0">
                <a:solidFill>
                  <a:srgbClr val="FFFFFF"/>
                </a:solidFill>
                <a:latin typeface="Calibri (MS)"/>
                <a:ea typeface="Calibri (MS)"/>
                <a:cs typeface="Calibri (MS)"/>
                <a:sym typeface="Calibri (MS)"/>
              </a:rPr>
              <a:t> des </a:t>
            </a:r>
            <a:r>
              <a:rPr lang="en-US" sz="2400" dirty="0" err="1">
                <a:solidFill>
                  <a:srgbClr val="FFFFFF"/>
                </a:solidFill>
                <a:latin typeface="Calibri (MS)"/>
                <a:ea typeface="Calibri (MS)"/>
                <a:cs typeface="Calibri (MS)"/>
                <a:sym typeface="Calibri (MS)"/>
              </a:rPr>
              <a:t>enrochements</a:t>
            </a:r>
            <a:r>
              <a:rPr lang="en-US" sz="2400" dirty="0">
                <a:solidFill>
                  <a:srgbClr val="FFFFFF"/>
                </a:solidFill>
                <a:latin typeface="Calibri (MS)"/>
                <a:ea typeface="Calibri (MS)"/>
                <a:cs typeface="Calibri (MS)"/>
                <a:sym typeface="Calibri (MS)"/>
              </a:rPr>
              <a:t> a </a:t>
            </a:r>
            <a:r>
              <a:rPr lang="en-US" sz="2400" dirty="0" err="1">
                <a:solidFill>
                  <a:srgbClr val="FFFFFF"/>
                </a:solidFill>
                <a:latin typeface="Calibri (MS)"/>
                <a:ea typeface="Calibri (MS)"/>
                <a:cs typeface="Calibri (MS)"/>
                <a:sym typeface="Calibri (MS)"/>
              </a:rPr>
              <a:t>été</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calé</a:t>
            </a:r>
            <a:r>
              <a:rPr lang="en-US" sz="2400" dirty="0">
                <a:solidFill>
                  <a:srgbClr val="FFFFFF"/>
                </a:solidFill>
                <a:latin typeface="Calibri (MS)"/>
                <a:ea typeface="Calibri (MS)"/>
                <a:cs typeface="Calibri (MS)"/>
                <a:sym typeface="Calibri (MS)"/>
              </a:rPr>
              <a:t> au </a:t>
            </a:r>
            <a:r>
              <a:rPr lang="en-US" sz="2400" dirty="0" err="1">
                <a:solidFill>
                  <a:srgbClr val="FFFFFF"/>
                </a:solidFill>
                <a:latin typeface="Calibri (MS)"/>
                <a:ea typeface="Calibri (MS)"/>
                <a:cs typeface="Calibri (MS)"/>
                <a:sym typeface="Calibri (MS)"/>
              </a:rPr>
              <a:t>niveau</a:t>
            </a:r>
            <a:r>
              <a:rPr lang="en-US" sz="2400" dirty="0">
                <a:solidFill>
                  <a:srgbClr val="FFFFFF"/>
                </a:solidFill>
                <a:latin typeface="Calibri (MS)"/>
                <a:ea typeface="Calibri (MS)"/>
                <a:cs typeface="Calibri (MS)"/>
                <a:sym typeface="Calibri (MS)"/>
              </a:rPr>
              <a:t> de la </a:t>
            </a:r>
            <a:r>
              <a:rPr lang="en-US" sz="2400" dirty="0" err="1">
                <a:solidFill>
                  <a:srgbClr val="FFFFFF"/>
                </a:solidFill>
                <a:latin typeface="Calibri (MS)"/>
                <a:ea typeface="Calibri (MS)"/>
                <a:cs typeface="Calibri (MS)"/>
                <a:sym typeface="Calibri (MS)"/>
              </a:rPr>
              <a:t>crue</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décennale</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mais</a:t>
            </a:r>
            <a:r>
              <a:rPr lang="en-US" sz="2400" dirty="0">
                <a:solidFill>
                  <a:srgbClr val="FFFFFF"/>
                </a:solidFill>
                <a:latin typeface="Calibri (MS)"/>
                <a:ea typeface="Calibri (MS)"/>
                <a:cs typeface="Calibri (MS)"/>
                <a:sym typeface="Calibri (MS)"/>
              </a:rPr>
              <a:t> qui </a:t>
            </a:r>
            <a:r>
              <a:rPr lang="en-US" sz="2400" dirty="0" err="1">
                <a:solidFill>
                  <a:srgbClr val="FFFFFF"/>
                </a:solidFill>
                <a:latin typeface="Calibri (MS)"/>
                <a:ea typeface="Calibri (MS)"/>
                <a:cs typeface="Calibri (MS)"/>
                <a:sym typeface="Calibri (MS)"/>
              </a:rPr>
              <a:t>garantissent</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néanmoins</a:t>
            </a:r>
            <a:r>
              <a:rPr lang="en-US" sz="2400" dirty="0">
                <a:solidFill>
                  <a:srgbClr val="FFFFFF"/>
                </a:solidFill>
                <a:latin typeface="Calibri (MS)"/>
                <a:ea typeface="Calibri (MS)"/>
                <a:cs typeface="Calibri (MS)"/>
                <a:sym typeface="Calibri (MS)"/>
              </a:rPr>
              <a:t> les </a:t>
            </a:r>
            <a:r>
              <a:rPr lang="en-US" sz="2400" dirty="0" err="1">
                <a:solidFill>
                  <a:srgbClr val="FFFFFF"/>
                </a:solidFill>
                <a:latin typeface="Calibri (MS)"/>
                <a:ea typeface="Calibri (MS)"/>
                <a:cs typeface="Calibri (MS)"/>
                <a:sym typeface="Calibri (MS)"/>
              </a:rPr>
              <a:t>berges</a:t>
            </a:r>
            <a:r>
              <a:rPr lang="en-US" sz="2400" dirty="0">
                <a:solidFill>
                  <a:srgbClr val="FFFFFF"/>
                </a:solidFill>
                <a:latin typeface="Calibri (MS)"/>
                <a:ea typeface="Calibri (MS)"/>
                <a:cs typeface="Calibri (MS)"/>
                <a:sym typeface="Calibri (MS)"/>
              </a:rPr>
              <a:t> pour des </a:t>
            </a:r>
            <a:r>
              <a:rPr lang="en-US" sz="2400" dirty="0" err="1">
                <a:solidFill>
                  <a:srgbClr val="FFFFFF"/>
                </a:solidFill>
                <a:latin typeface="Calibri (MS)"/>
                <a:ea typeface="Calibri (MS)"/>
                <a:cs typeface="Calibri (MS)"/>
                <a:sym typeface="Calibri (MS)"/>
              </a:rPr>
              <a:t>phénomènes</a:t>
            </a:r>
            <a:r>
              <a:rPr lang="en-US" sz="2400" dirty="0">
                <a:solidFill>
                  <a:srgbClr val="FFFFFF"/>
                </a:solidFill>
                <a:latin typeface="Calibri (MS)"/>
                <a:ea typeface="Calibri (MS)"/>
                <a:cs typeface="Calibri (MS)"/>
                <a:sym typeface="Calibri (MS)"/>
              </a:rPr>
              <a:t> plus </a:t>
            </a:r>
            <a:r>
              <a:rPr lang="en-US" sz="2400" dirty="0" err="1">
                <a:solidFill>
                  <a:srgbClr val="FFFFFF"/>
                </a:solidFill>
                <a:latin typeface="Calibri (MS)"/>
                <a:ea typeface="Calibri (MS)"/>
                <a:cs typeface="Calibri (MS)"/>
                <a:sym typeface="Calibri (MS)"/>
              </a:rPr>
              <a:t>rares</a:t>
            </a:r>
            <a:r>
              <a:rPr lang="en-US" sz="2400" dirty="0">
                <a:solidFill>
                  <a:srgbClr val="FFFFFF"/>
                </a:solidFill>
                <a:latin typeface="Calibri (MS)"/>
                <a:ea typeface="Calibri (MS)"/>
                <a:cs typeface="Calibri (MS)"/>
                <a:sym typeface="Calibri (MS)"/>
              </a:rPr>
              <a:t> grâce à </a:t>
            </a:r>
            <a:r>
              <a:rPr lang="en-US" sz="2400" b="1" dirty="0">
                <a:solidFill>
                  <a:srgbClr val="FFFFFF"/>
                </a:solidFill>
                <a:latin typeface="Calibri (MS) Bold"/>
                <a:ea typeface="Calibri (MS) Bold"/>
                <a:cs typeface="Calibri (MS) Bold"/>
                <a:sym typeface="Calibri (MS) Bold"/>
              </a:rPr>
              <a:t>des techniques plus </a:t>
            </a:r>
            <a:r>
              <a:rPr lang="en-US" sz="2400" b="1" dirty="0" err="1">
                <a:solidFill>
                  <a:srgbClr val="FFFFFF"/>
                </a:solidFill>
                <a:latin typeface="Calibri (MS) Bold"/>
                <a:ea typeface="Calibri (MS) Bold"/>
                <a:cs typeface="Calibri (MS) Bold"/>
                <a:sym typeface="Calibri (MS) Bold"/>
              </a:rPr>
              <a:t>douces</a:t>
            </a:r>
            <a:r>
              <a:rPr lang="en-US" sz="2400" b="1" dirty="0">
                <a:solidFill>
                  <a:srgbClr val="FFFFFF"/>
                </a:solidFill>
                <a:latin typeface="Calibri (MS) Bold"/>
                <a:ea typeface="Calibri (MS) Bold"/>
                <a:cs typeface="Calibri (MS) Bold"/>
                <a:sym typeface="Calibri (MS) Bold"/>
              </a:rPr>
              <a:t> et plus </a:t>
            </a:r>
            <a:r>
              <a:rPr lang="en-US" sz="2400" b="1" dirty="0" err="1">
                <a:solidFill>
                  <a:srgbClr val="FFFFFF"/>
                </a:solidFill>
                <a:latin typeface="Calibri (MS) Bold"/>
                <a:ea typeface="Calibri (MS) Bold"/>
                <a:cs typeface="Calibri (MS) Bold"/>
                <a:sym typeface="Calibri (MS) Bold"/>
              </a:rPr>
              <a:t>naturelles</a:t>
            </a:r>
            <a:r>
              <a:rPr lang="en-US" sz="2400" b="1" dirty="0">
                <a:solidFill>
                  <a:srgbClr val="FFFFFF"/>
                </a:solidFill>
                <a:latin typeface="Calibri (MS) Bold"/>
                <a:ea typeface="Calibri (MS) Bold"/>
                <a:cs typeface="Calibri (MS) Bold"/>
                <a:sym typeface="Calibri (MS) Bold"/>
              </a:rPr>
              <a:t>.</a:t>
            </a:r>
          </a:p>
          <a:p>
            <a:pPr algn="just">
              <a:lnSpc>
                <a:spcPts val="3081"/>
              </a:lnSpc>
            </a:pPr>
            <a:endParaRPr lang="en-US" sz="2400" b="1" dirty="0">
              <a:solidFill>
                <a:srgbClr val="FFFFFF"/>
              </a:solidFill>
              <a:latin typeface="Calibri (MS) Bold"/>
              <a:ea typeface="Calibri (MS) Bold"/>
              <a:cs typeface="Calibri (MS) Bold"/>
              <a:sym typeface="Calibri (MS) Bold"/>
            </a:endParaRPr>
          </a:p>
          <a:p>
            <a:pPr marL="518160" lvl="1" indent="-259080" algn="just">
              <a:lnSpc>
                <a:spcPts val="3081"/>
              </a:lnSpc>
              <a:buFont typeface="Arial"/>
              <a:buChar char="•"/>
            </a:pPr>
            <a:r>
              <a:rPr lang="en-US" sz="2400" dirty="0">
                <a:solidFill>
                  <a:srgbClr val="FFFFFF"/>
                </a:solidFill>
                <a:latin typeface="Calibri (MS)"/>
                <a:ea typeface="Calibri (MS)"/>
                <a:cs typeface="Calibri (MS)"/>
                <a:sym typeface="Calibri (MS)"/>
              </a:rPr>
              <a:t>Confirmation de la </a:t>
            </a:r>
            <a:r>
              <a:rPr lang="en-US" sz="2400" dirty="0" err="1">
                <a:solidFill>
                  <a:srgbClr val="FFFFFF"/>
                </a:solidFill>
                <a:latin typeface="Calibri (MS)"/>
                <a:ea typeface="Calibri (MS)"/>
                <a:cs typeface="Calibri (MS)"/>
                <a:sym typeface="Calibri (MS)"/>
              </a:rPr>
              <a:t>nécessité</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d’avoir</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une</a:t>
            </a:r>
            <a:r>
              <a:rPr lang="en-US" sz="2400" dirty="0">
                <a:solidFill>
                  <a:srgbClr val="FFFFFF"/>
                </a:solidFill>
                <a:latin typeface="Calibri (MS)"/>
                <a:ea typeface="Calibri (MS)"/>
                <a:cs typeface="Calibri (MS)"/>
                <a:sym typeface="Calibri (MS)"/>
              </a:rPr>
              <a:t> </a:t>
            </a:r>
            <a:r>
              <a:rPr lang="en-US" sz="2400" b="1" dirty="0">
                <a:solidFill>
                  <a:srgbClr val="FFFFFF"/>
                </a:solidFill>
                <a:latin typeface="Calibri (MS) Bold"/>
                <a:ea typeface="Calibri (MS) Bold"/>
                <a:cs typeface="Calibri (MS) Bold"/>
                <a:sym typeface="Calibri (MS) Bold"/>
              </a:rPr>
              <a:t>surveillance continue de </a:t>
            </a:r>
            <a:r>
              <a:rPr lang="en-US" sz="2400" b="1" dirty="0" err="1">
                <a:solidFill>
                  <a:srgbClr val="FFFFFF"/>
                </a:solidFill>
                <a:latin typeface="Calibri (MS) Bold"/>
                <a:ea typeface="Calibri (MS) Bold"/>
                <a:cs typeface="Calibri (MS) Bold"/>
                <a:sym typeface="Calibri (MS) Bold"/>
              </a:rPr>
              <a:t>nos</a:t>
            </a:r>
            <a:r>
              <a:rPr lang="en-US" sz="2400" b="1" dirty="0">
                <a:solidFill>
                  <a:srgbClr val="FFFFFF"/>
                </a:solidFill>
                <a:latin typeface="Calibri (MS) Bold"/>
                <a:ea typeface="Calibri (MS) Bold"/>
                <a:cs typeface="Calibri (MS) Bold"/>
                <a:sym typeface="Calibri (MS) Bold"/>
              </a:rPr>
              <a:t> ouvrages</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une</a:t>
            </a:r>
            <a:r>
              <a:rPr lang="en-US" sz="2400" dirty="0">
                <a:solidFill>
                  <a:srgbClr val="FFFFFF"/>
                </a:solidFill>
                <a:latin typeface="Calibri (MS)"/>
                <a:ea typeface="Calibri (MS)"/>
                <a:cs typeface="Calibri (MS)"/>
                <a:sym typeface="Calibri (MS)"/>
              </a:rPr>
              <a:t> </a:t>
            </a:r>
            <a:r>
              <a:rPr lang="en-US" sz="2400" b="1" dirty="0" err="1">
                <a:solidFill>
                  <a:srgbClr val="FFFFFF"/>
                </a:solidFill>
                <a:latin typeface="Calibri (MS) Bold"/>
                <a:ea typeface="Calibri (MS) Bold"/>
                <a:cs typeface="Calibri (MS) Bold"/>
                <a:sym typeface="Calibri (MS) Bold"/>
              </a:rPr>
              <a:t>grande</a:t>
            </a:r>
            <a:r>
              <a:rPr lang="en-US" sz="2400" b="1" dirty="0">
                <a:solidFill>
                  <a:srgbClr val="FFFFFF"/>
                </a:solidFill>
                <a:latin typeface="Calibri (MS) Bold"/>
                <a:ea typeface="Calibri (MS) Bold"/>
                <a:cs typeface="Calibri (MS) Bold"/>
                <a:sym typeface="Calibri (MS) Bold"/>
              </a:rPr>
              <a:t> </a:t>
            </a:r>
            <a:r>
              <a:rPr lang="en-US" sz="2400" b="1" dirty="0" err="1">
                <a:solidFill>
                  <a:srgbClr val="FFFFFF"/>
                </a:solidFill>
                <a:latin typeface="Calibri (MS) Bold"/>
                <a:ea typeface="Calibri (MS) Bold"/>
                <a:cs typeface="Calibri (MS) Bold"/>
                <a:sym typeface="Calibri (MS) Bold"/>
              </a:rPr>
              <a:t>réactivité</a:t>
            </a:r>
            <a:r>
              <a:rPr lang="en-US" sz="2400" b="1" dirty="0">
                <a:solidFill>
                  <a:srgbClr val="FFFFFF"/>
                </a:solidFill>
                <a:latin typeface="Calibri (MS) Bold"/>
                <a:ea typeface="Calibri (MS) Bold"/>
                <a:cs typeface="Calibri (MS) Bold"/>
                <a:sym typeface="Calibri (MS) Bold"/>
              </a:rPr>
              <a:t> </a:t>
            </a:r>
            <a:r>
              <a:rPr lang="en-US" sz="2400" dirty="0">
                <a:solidFill>
                  <a:srgbClr val="FFFFFF"/>
                </a:solidFill>
                <a:latin typeface="Calibri (MS)"/>
                <a:ea typeface="Calibri (MS)"/>
                <a:cs typeface="Calibri (MS)"/>
                <a:sym typeface="Calibri (MS)"/>
              </a:rPr>
              <a:t>et </a:t>
            </a:r>
            <a:r>
              <a:rPr lang="en-US" sz="2400" dirty="0" err="1">
                <a:solidFill>
                  <a:srgbClr val="FFFFFF"/>
                </a:solidFill>
                <a:latin typeface="Calibri (MS)"/>
                <a:ea typeface="Calibri (MS)"/>
                <a:cs typeface="Calibri (MS)"/>
                <a:sym typeface="Calibri (MS)"/>
              </a:rPr>
              <a:t>une</a:t>
            </a:r>
            <a:r>
              <a:rPr lang="en-US" sz="2400" dirty="0">
                <a:solidFill>
                  <a:srgbClr val="FFFFFF"/>
                </a:solidFill>
                <a:latin typeface="Calibri (MS)"/>
                <a:ea typeface="Calibri (MS)"/>
                <a:cs typeface="Calibri (MS)"/>
                <a:sym typeface="Calibri (MS)"/>
              </a:rPr>
              <a:t> </a:t>
            </a:r>
            <a:r>
              <a:rPr lang="en-US" sz="2400" b="1" dirty="0">
                <a:solidFill>
                  <a:srgbClr val="FFFFFF"/>
                </a:solidFill>
                <a:latin typeface="Calibri (MS) Bold"/>
                <a:ea typeface="Calibri (MS) Bold"/>
                <a:cs typeface="Calibri (MS) Bold"/>
                <a:sym typeface="Calibri (MS) Bold"/>
              </a:rPr>
              <a:t>conception</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permettant</a:t>
            </a:r>
            <a:r>
              <a:rPr lang="en-US" sz="2400" dirty="0">
                <a:solidFill>
                  <a:srgbClr val="FFFFFF"/>
                </a:solidFill>
                <a:latin typeface="Calibri (MS)"/>
                <a:ea typeface="Calibri (MS)"/>
                <a:cs typeface="Calibri (MS)"/>
                <a:sym typeface="Calibri (MS)"/>
              </a:rPr>
              <a:t> de </a:t>
            </a:r>
            <a:r>
              <a:rPr lang="en-US" sz="2400" dirty="0" err="1">
                <a:solidFill>
                  <a:srgbClr val="FFFFFF"/>
                </a:solidFill>
                <a:latin typeface="Calibri (MS)"/>
                <a:ea typeface="Calibri (MS)"/>
                <a:cs typeface="Calibri (MS)"/>
                <a:sym typeface="Calibri (MS)"/>
              </a:rPr>
              <a:t>rendre</a:t>
            </a:r>
            <a:r>
              <a:rPr lang="en-US" sz="2400" dirty="0">
                <a:solidFill>
                  <a:srgbClr val="FFFFFF"/>
                </a:solidFill>
                <a:latin typeface="Calibri (MS)"/>
                <a:ea typeface="Calibri (MS)"/>
                <a:cs typeface="Calibri (MS)"/>
                <a:sym typeface="Calibri (MS)"/>
              </a:rPr>
              <a:t> les ouvrages les plus </a:t>
            </a:r>
            <a:r>
              <a:rPr lang="en-US" sz="2400" dirty="0" err="1">
                <a:solidFill>
                  <a:srgbClr val="FFFFFF"/>
                </a:solidFill>
                <a:latin typeface="Calibri (MS)"/>
                <a:ea typeface="Calibri (MS)"/>
                <a:cs typeface="Calibri (MS)"/>
                <a:sym typeface="Calibri (MS)"/>
              </a:rPr>
              <a:t>transparents</a:t>
            </a:r>
            <a:r>
              <a:rPr lang="en-US" sz="2400" dirty="0">
                <a:solidFill>
                  <a:srgbClr val="FFFFFF"/>
                </a:solidFill>
                <a:latin typeface="Calibri (MS)"/>
                <a:ea typeface="Calibri (MS)"/>
                <a:cs typeface="Calibri (MS)"/>
                <a:sym typeface="Calibri (MS)"/>
              </a:rPr>
              <a:t> possibles aux </a:t>
            </a:r>
            <a:r>
              <a:rPr lang="en-US" sz="2400" dirty="0" err="1">
                <a:solidFill>
                  <a:srgbClr val="FFFFFF"/>
                </a:solidFill>
                <a:latin typeface="Calibri (MS)"/>
                <a:ea typeface="Calibri (MS)"/>
                <a:cs typeface="Calibri (MS)"/>
                <a:sym typeface="Calibri (MS)"/>
              </a:rPr>
              <a:t>écoulements</a:t>
            </a:r>
            <a:r>
              <a:rPr lang="en-US" sz="2400" dirty="0">
                <a:solidFill>
                  <a:srgbClr val="FFFFFF"/>
                </a:solidFill>
                <a:latin typeface="Calibri (MS)"/>
                <a:ea typeface="Calibri (MS)"/>
                <a:cs typeface="Calibri (MS)"/>
                <a:sym typeface="Calibri (MS)"/>
              </a:rPr>
              <a:t> et aux transports </a:t>
            </a:r>
            <a:r>
              <a:rPr lang="en-US" sz="2400" dirty="0" err="1">
                <a:solidFill>
                  <a:srgbClr val="FFFFFF"/>
                </a:solidFill>
                <a:latin typeface="Calibri (MS)"/>
                <a:ea typeface="Calibri (MS)"/>
                <a:cs typeface="Calibri (MS)"/>
                <a:sym typeface="Calibri (MS)"/>
              </a:rPr>
              <a:t>solides</a:t>
            </a:r>
            <a:r>
              <a:rPr lang="en-US" sz="2400" dirty="0">
                <a:solidFill>
                  <a:srgbClr val="FFFFFF"/>
                </a:solidFill>
                <a:latin typeface="Calibri (MS)"/>
                <a:ea typeface="Calibri (MS)"/>
                <a:cs typeface="Calibri (MS)"/>
                <a:sym typeface="Calibri (MS)"/>
              </a:rPr>
              <a:t> / </a:t>
            </a:r>
            <a:r>
              <a:rPr lang="en-US" sz="2400" dirty="0" err="1">
                <a:solidFill>
                  <a:srgbClr val="FFFFFF"/>
                </a:solidFill>
                <a:latin typeface="Calibri (MS)"/>
                <a:ea typeface="Calibri (MS)"/>
                <a:cs typeface="Calibri (MS)"/>
                <a:sym typeface="Calibri (MS)"/>
              </a:rPr>
              <a:t>embâcles</a:t>
            </a:r>
            <a:r>
              <a:rPr lang="en-US" sz="2400" dirty="0">
                <a:solidFill>
                  <a:srgbClr val="FFFFFF"/>
                </a:solidFill>
                <a:latin typeface="Calibri (MS)"/>
                <a:ea typeface="Calibri (MS)"/>
                <a:cs typeface="Calibri (MS)"/>
                <a:sym typeface="Calibri (MS)"/>
              </a:rPr>
              <a:t>.</a:t>
            </a:r>
          </a:p>
        </p:txBody>
      </p:sp>
      <p:sp>
        <p:nvSpPr>
          <p:cNvPr id="3" name="TextBox 3"/>
          <p:cNvSpPr txBox="1"/>
          <p:nvPr/>
        </p:nvSpPr>
        <p:spPr>
          <a:xfrm>
            <a:off x="17811523" y="9762898"/>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Open Sans"/>
                <a:ea typeface="Open Sans"/>
                <a:cs typeface="Open Sans"/>
                <a:sym typeface="Open Sans"/>
              </a:rPr>
              <a:t>24</a:t>
            </a:r>
          </a:p>
        </p:txBody>
      </p:sp>
      <p:sp>
        <p:nvSpPr>
          <p:cNvPr id="4" name="Freeform 4"/>
          <p:cNvSpPr/>
          <p:nvPr/>
        </p:nvSpPr>
        <p:spPr>
          <a:xfrm>
            <a:off x="186051" y="9659767"/>
            <a:ext cx="1050062" cy="488279"/>
          </a:xfrm>
          <a:custGeom>
            <a:avLst/>
            <a:gdLst/>
            <a:ahLst/>
            <a:cxnLst/>
            <a:rect l="l" t="t" r="r" b="b"/>
            <a:pathLst>
              <a:path w="1050062" h="488279">
                <a:moveTo>
                  <a:pt x="0" y="0"/>
                </a:moveTo>
                <a:lnTo>
                  <a:pt x="1050062" y="0"/>
                </a:lnTo>
                <a:lnTo>
                  <a:pt x="1050062" y="488279"/>
                </a:lnTo>
                <a:lnTo>
                  <a:pt x="0" y="488279"/>
                </a:lnTo>
                <a:lnTo>
                  <a:pt x="0" y="0"/>
                </a:lnTo>
                <a:close/>
              </a:path>
            </a:pathLst>
          </a:custGeom>
          <a:blipFill>
            <a:blip r:embed="rId2"/>
            <a:stretch>
              <a:fillRect/>
            </a:stretch>
          </a:blipFill>
        </p:spPr>
      </p:sp>
      <p:grpSp>
        <p:nvGrpSpPr>
          <p:cNvPr id="5" name="Group 5"/>
          <p:cNvGrpSpPr/>
          <p:nvPr/>
        </p:nvGrpSpPr>
        <p:grpSpPr>
          <a:xfrm>
            <a:off x="0" y="472894"/>
            <a:ext cx="18288000" cy="1072661"/>
            <a:chOff x="0" y="0"/>
            <a:chExt cx="23129395" cy="1356628"/>
          </a:xfrm>
        </p:grpSpPr>
        <p:sp>
          <p:nvSpPr>
            <p:cNvPr id="6" name="Freeform 6"/>
            <p:cNvSpPr/>
            <p:nvPr/>
          </p:nvSpPr>
          <p:spPr>
            <a:xfrm>
              <a:off x="0" y="0"/>
              <a:ext cx="23129396" cy="1356628"/>
            </a:xfrm>
            <a:custGeom>
              <a:avLst/>
              <a:gdLst/>
              <a:ahLst/>
              <a:cxnLst/>
              <a:rect l="l" t="t" r="r" b="b"/>
              <a:pathLst>
                <a:path w="23129396" h="1356628">
                  <a:moveTo>
                    <a:pt x="0" y="0"/>
                  </a:moveTo>
                  <a:lnTo>
                    <a:pt x="23129396" y="0"/>
                  </a:lnTo>
                  <a:lnTo>
                    <a:pt x="23129396" y="1356628"/>
                  </a:lnTo>
                  <a:lnTo>
                    <a:pt x="0" y="1356628"/>
                  </a:lnTo>
                  <a:close/>
                </a:path>
              </a:pathLst>
            </a:custGeom>
            <a:solidFill>
              <a:srgbClr val="63B8CC">
                <a:alpha val="89804"/>
              </a:srgbClr>
            </a:solidFill>
          </p:spPr>
        </p:sp>
        <p:sp>
          <p:nvSpPr>
            <p:cNvPr id="7" name="TextBox 7"/>
            <p:cNvSpPr txBox="1"/>
            <p:nvPr/>
          </p:nvSpPr>
          <p:spPr>
            <a:xfrm>
              <a:off x="0" y="0"/>
              <a:ext cx="23129395" cy="1356628"/>
            </a:xfrm>
            <a:prstGeom prst="rect">
              <a:avLst/>
            </a:prstGeom>
          </p:spPr>
          <p:txBody>
            <a:bodyPr lIns="5007" tIns="5007" rIns="5007" bIns="5007" rtlCol="0" anchor="ctr"/>
            <a:lstStyle/>
            <a:p>
              <a:pPr algn="ctr">
                <a:lnSpc>
                  <a:spcPts val="67"/>
                </a:lnSpc>
              </a:pPr>
              <a:endParaRPr/>
            </a:p>
          </p:txBody>
        </p:sp>
      </p:grpSp>
      <p:sp>
        <p:nvSpPr>
          <p:cNvPr id="8" name="TextBox 8"/>
          <p:cNvSpPr txBox="1"/>
          <p:nvPr/>
        </p:nvSpPr>
        <p:spPr>
          <a:xfrm>
            <a:off x="445551" y="651602"/>
            <a:ext cx="17842449" cy="673608"/>
          </a:xfrm>
          <a:prstGeom prst="rect">
            <a:avLst/>
          </a:prstGeom>
        </p:spPr>
        <p:txBody>
          <a:bodyPr lIns="0" tIns="0" rIns="0" bIns="0" rtlCol="0" anchor="t">
            <a:spAutoFit/>
          </a:bodyPr>
          <a:lstStyle/>
          <a:p>
            <a:pPr algn="l">
              <a:lnSpc>
                <a:spcPts val="4536"/>
              </a:lnSpc>
            </a:pPr>
            <a:r>
              <a:rPr lang="en-US" sz="4200" b="1">
                <a:solidFill>
                  <a:srgbClr val="FFFFFF"/>
                </a:solidFill>
                <a:latin typeface="Calibri (MS) Bold"/>
                <a:ea typeface="Calibri (MS) Bold"/>
                <a:cs typeface="Calibri (MS) Bold"/>
                <a:sym typeface="Calibri (MS) Bold"/>
              </a:rPr>
              <a:t>Retour d’expérience sur la gestion des crues : Exemple de la Séveraisse</a:t>
            </a:r>
          </a:p>
        </p:txBody>
      </p:sp>
      <p:sp>
        <p:nvSpPr>
          <p:cNvPr id="9" name="TextBox 9"/>
          <p:cNvSpPr txBox="1"/>
          <p:nvPr/>
        </p:nvSpPr>
        <p:spPr>
          <a:xfrm>
            <a:off x="406821" y="1624432"/>
            <a:ext cx="17404702" cy="2630272"/>
          </a:xfrm>
          <a:prstGeom prst="rect">
            <a:avLst/>
          </a:prstGeom>
        </p:spPr>
        <p:txBody>
          <a:bodyPr lIns="0" tIns="0" rIns="0" bIns="0" rtlCol="0" anchor="t">
            <a:spAutoFit/>
          </a:bodyPr>
          <a:lstStyle/>
          <a:p>
            <a:pPr algn="just">
              <a:lnSpc>
                <a:spcPts val="3466"/>
              </a:lnSpc>
            </a:pPr>
            <a:r>
              <a:rPr lang="en-US" sz="2700" b="1" u="sng" dirty="0">
                <a:solidFill>
                  <a:srgbClr val="FFFFFF"/>
                </a:solidFill>
                <a:latin typeface="Calibri (MS) Bold"/>
                <a:ea typeface="Calibri (MS) Bold"/>
                <a:cs typeface="Calibri (MS) Bold"/>
                <a:sym typeface="Calibri (MS) Bold"/>
              </a:rPr>
              <a:t>Conclusion</a:t>
            </a:r>
          </a:p>
          <a:p>
            <a:pPr algn="just">
              <a:lnSpc>
                <a:spcPts val="3081"/>
              </a:lnSpc>
            </a:pPr>
            <a:r>
              <a:rPr lang="en-US" sz="2400" dirty="0">
                <a:solidFill>
                  <a:srgbClr val="FFFFFF"/>
                </a:solidFill>
                <a:latin typeface="Calibri (MS)"/>
                <a:ea typeface="Calibri (MS)"/>
                <a:cs typeface="Calibri (MS)"/>
                <a:sym typeface="Calibri (MS)"/>
              </a:rPr>
              <a:t>Ce </a:t>
            </a:r>
            <a:r>
              <a:rPr lang="en-US" sz="2400" dirty="0" err="1">
                <a:solidFill>
                  <a:srgbClr val="FFFFFF"/>
                </a:solidFill>
                <a:latin typeface="Calibri (MS)"/>
                <a:ea typeface="Calibri (MS)"/>
                <a:cs typeface="Calibri (MS)"/>
                <a:sym typeface="Calibri (MS)"/>
              </a:rPr>
              <a:t>cas</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illustre</a:t>
            </a:r>
            <a:r>
              <a:rPr lang="en-US" sz="2400" dirty="0">
                <a:solidFill>
                  <a:srgbClr val="FFFFFF"/>
                </a:solidFill>
                <a:latin typeface="Calibri (MS)"/>
                <a:ea typeface="Calibri (MS)"/>
                <a:cs typeface="Calibri (MS)"/>
                <a:sym typeface="Calibri (MS)"/>
              </a:rPr>
              <a:t> </a:t>
            </a:r>
            <a:r>
              <a:rPr lang="en-US" sz="2400" b="1" dirty="0" err="1">
                <a:solidFill>
                  <a:srgbClr val="FFFFFF"/>
                </a:solidFill>
                <a:latin typeface="Calibri (MS) Bold"/>
                <a:ea typeface="Calibri (MS) Bold"/>
                <a:cs typeface="Calibri (MS) Bold"/>
                <a:sym typeface="Calibri (MS) Bold"/>
              </a:rPr>
              <a:t>l’intensification</a:t>
            </a:r>
            <a:r>
              <a:rPr lang="en-US" sz="2400" b="1" dirty="0">
                <a:solidFill>
                  <a:srgbClr val="FFFFFF"/>
                </a:solidFill>
                <a:latin typeface="Calibri (MS) Bold"/>
                <a:ea typeface="Calibri (MS) Bold"/>
                <a:cs typeface="Calibri (MS) Bold"/>
                <a:sym typeface="Calibri (MS) Bold"/>
              </a:rPr>
              <a:t> des </a:t>
            </a:r>
            <a:r>
              <a:rPr lang="en-US" sz="2400" b="1" dirty="0" err="1">
                <a:solidFill>
                  <a:srgbClr val="FFFFFF"/>
                </a:solidFill>
                <a:latin typeface="Calibri (MS) Bold"/>
                <a:ea typeface="Calibri (MS) Bold"/>
                <a:cs typeface="Calibri (MS) Bold"/>
                <a:sym typeface="Calibri (MS) Bold"/>
              </a:rPr>
              <a:t>phénomènes</a:t>
            </a:r>
            <a:r>
              <a:rPr lang="en-US" sz="2400" b="1" dirty="0">
                <a:solidFill>
                  <a:srgbClr val="FFFFFF"/>
                </a:solidFill>
                <a:latin typeface="Calibri (MS) Bold"/>
                <a:ea typeface="Calibri (MS) Bold"/>
                <a:cs typeface="Calibri (MS) Bold"/>
                <a:sym typeface="Calibri (MS) Bold"/>
              </a:rPr>
              <a:t> </a:t>
            </a:r>
            <a:r>
              <a:rPr lang="en-US" sz="2400" b="1" dirty="0" err="1">
                <a:solidFill>
                  <a:srgbClr val="FFFFFF"/>
                </a:solidFill>
                <a:latin typeface="Calibri (MS) Bold"/>
                <a:ea typeface="Calibri (MS) Bold"/>
                <a:cs typeface="Calibri (MS) Bold"/>
                <a:sym typeface="Calibri (MS) Bold"/>
              </a:rPr>
              <a:t>extrêmes</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liée</a:t>
            </a:r>
            <a:r>
              <a:rPr lang="en-US" sz="2400" dirty="0">
                <a:solidFill>
                  <a:srgbClr val="FFFFFF"/>
                </a:solidFill>
                <a:latin typeface="Calibri (MS)"/>
                <a:ea typeface="Calibri (MS)"/>
                <a:cs typeface="Calibri (MS)"/>
                <a:sym typeface="Calibri (MS)"/>
              </a:rPr>
              <a:t> au </a:t>
            </a:r>
            <a:r>
              <a:rPr lang="en-US" sz="2400" dirty="0" err="1">
                <a:solidFill>
                  <a:srgbClr val="FFFFFF"/>
                </a:solidFill>
                <a:latin typeface="Calibri (MS)"/>
                <a:ea typeface="Calibri (MS)"/>
                <a:cs typeface="Calibri (MS)"/>
                <a:sym typeface="Calibri (MS)"/>
              </a:rPr>
              <a:t>changement</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climatique</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L’épisode</a:t>
            </a:r>
            <a:r>
              <a:rPr lang="en-US" sz="2400" dirty="0">
                <a:solidFill>
                  <a:srgbClr val="FFFFFF"/>
                </a:solidFill>
                <a:latin typeface="Calibri (MS)"/>
                <a:ea typeface="Calibri (MS)"/>
                <a:cs typeface="Calibri (MS)"/>
                <a:sym typeface="Calibri (MS)"/>
              </a:rPr>
              <a:t> de </a:t>
            </a:r>
            <a:r>
              <a:rPr lang="en-US" sz="2400" dirty="0" err="1">
                <a:solidFill>
                  <a:srgbClr val="FFFFFF"/>
                </a:solidFill>
                <a:latin typeface="Calibri (MS)"/>
                <a:ea typeface="Calibri (MS)"/>
                <a:cs typeface="Calibri (MS)"/>
                <a:sym typeface="Calibri (MS)"/>
              </a:rPr>
              <a:t>crues</a:t>
            </a:r>
            <a:r>
              <a:rPr lang="en-US" sz="2400" dirty="0">
                <a:solidFill>
                  <a:srgbClr val="FFFFFF"/>
                </a:solidFill>
                <a:latin typeface="Calibri (MS)"/>
                <a:ea typeface="Calibri (MS)"/>
                <a:cs typeface="Calibri (MS)"/>
                <a:sym typeface="Calibri (MS)"/>
              </a:rPr>
              <a:t> de </a:t>
            </a:r>
            <a:r>
              <a:rPr lang="en-US" sz="2400" dirty="0" err="1">
                <a:solidFill>
                  <a:srgbClr val="FFFFFF"/>
                </a:solidFill>
                <a:latin typeface="Calibri (MS)"/>
                <a:ea typeface="Calibri (MS)"/>
                <a:cs typeface="Calibri (MS)"/>
                <a:sym typeface="Calibri (MS)"/>
              </a:rPr>
              <a:t>l’automne</a:t>
            </a:r>
            <a:r>
              <a:rPr lang="en-US" sz="2400" dirty="0">
                <a:solidFill>
                  <a:srgbClr val="FFFFFF"/>
                </a:solidFill>
                <a:latin typeface="Calibri (MS)"/>
                <a:ea typeface="Calibri (MS)"/>
                <a:cs typeface="Calibri (MS)"/>
                <a:sym typeface="Calibri (MS)"/>
              </a:rPr>
              <a:t> 2023 </a:t>
            </a:r>
            <a:r>
              <a:rPr lang="en-US" sz="2400" dirty="0" err="1">
                <a:solidFill>
                  <a:srgbClr val="FFFFFF"/>
                </a:solidFill>
                <a:latin typeface="Calibri (MS)"/>
                <a:ea typeface="Calibri (MS)"/>
                <a:cs typeface="Calibri (MS)"/>
                <a:sym typeface="Calibri (MS)"/>
              </a:rPr>
              <a:t>constitue</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une</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crue</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exceptionnelle</a:t>
            </a:r>
            <a:r>
              <a:rPr lang="en-US" sz="2400" dirty="0">
                <a:solidFill>
                  <a:srgbClr val="FFFFFF"/>
                </a:solidFill>
                <a:latin typeface="Calibri (MS)"/>
                <a:ea typeface="Calibri (MS)"/>
                <a:cs typeface="Calibri (MS)"/>
                <a:sym typeface="Calibri (MS)"/>
              </a:rPr>
              <a:t> de par </a:t>
            </a:r>
            <a:r>
              <a:rPr lang="en-US" sz="2400" dirty="0" err="1">
                <a:solidFill>
                  <a:srgbClr val="FFFFFF"/>
                </a:solidFill>
                <a:latin typeface="Calibri (MS)"/>
                <a:ea typeface="Calibri (MS)"/>
                <a:cs typeface="Calibri (MS)"/>
                <a:sym typeface="Calibri (MS)"/>
              </a:rPr>
              <a:t>sa</a:t>
            </a:r>
            <a:r>
              <a:rPr lang="en-US" sz="2400" dirty="0">
                <a:solidFill>
                  <a:srgbClr val="FFFFFF"/>
                </a:solidFill>
                <a:latin typeface="Calibri (MS)"/>
                <a:ea typeface="Calibri (MS)"/>
                <a:cs typeface="Calibri (MS)"/>
                <a:sym typeface="Calibri (MS)"/>
              </a:rPr>
              <a:t> durée et son </a:t>
            </a:r>
            <a:r>
              <a:rPr lang="en-US" sz="2400" dirty="0" err="1">
                <a:solidFill>
                  <a:srgbClr val="FFFFFF"/>
                </a:solidFill>
                <a:latin typeface="Calibri (MS)"/>
                <a:ea typeface="Calibri (MS)"/>
                <a:cs typeface="Calibri (MS)"/>
                <a:sym typeface="Calibri (MS)"/>
              </a:rPr>
              <a:t>intensité</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Ces</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centrales</a:t>
            </a:r>
            <a:r>
              <a:rPr lang="en-US" sz="2400" dirty="0">
                <a:solidFill>
                  <a:srgbClr val="FFFFFF"/>
                </a:solidFill>
                <a:latin typeface="Calibri (MS)"/>
                <a:ea typeface="Calibri (MS)"/>
                <a:cs typeface="Calibri (MS)"/>
                <a:sym typeface="Calibri (MS)"/>
              </a:rPr>
              <a:t>, qui </a:t>
            </a:r>
            <a:r>
              <a:rPr lang="en-US" sz="2400" dirty="0" err="1">
                <a:solidFill>
                  <a:srgbClr val="FFFFFF"/>
                </a:solidFill>
                <a:latin typeface="Calibri (MS)"/>
                <a:ea typeface="Calibri (MS)"/>
                <a:cs typeface="Calibri (MS)"/>
                <a:sym typeface="Calibri (MS)"/>
              </a:rPr>
              <a:t>ont</a:t>
            </a:r>
            <a:r>
              <a:rPr lang="en-US" sz="2400" dirty="0">
                <a:solidFill>
                  <a:srgbClr val="FFFFFF"/>
                </a:solidFill>
                <a:latin typeface="Calibri (MS)"/>
                <a:ea typeface="Calibri (MS)"/>
                <a:cs typeface="Calibri (MS)"/>
                <a:sym typeface="Calibri (MS)"/>
              </a:rPr>
              <a:t> des </a:t>
            </a:r>
            <a:r>
              <a:rPr lang="en-US" sz="2400" dirty="0" err="1">
                <a:solidFill>
                  <a:srgbClr val="FFFFFF"/>
                </a:solidFill>
                <a:latin typeface="Calibri (MS)"/>
                <a:ea typeface="Calibri (MS)"/>
                <a:cs typeface="Calibri (MS)"/>
                <a:sym typeface="Calibri (MS)"/>
              </a:rPr>
              <a:t>dizaines</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d’années</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d’existence</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n’ont</a:t>
            </a:r>
            <a:r>
              <a:rPr lang="en-US" sz="2400" dirty="0">
                <a:solidFill>
                  <a:srgbClr val="FFFFFF"/>
                </a:solidFill>
                <a:latin typeface="Calibri (MS)"/>
                <a:ea typeface="Calibri (MS)"/>
                <a:cs typeface="Calibri (MS)"/>
                <a:sym typeface="Calibri (MS)"/>
              </a:rPr>
              <a:t> jamais </a:t>
            </a:r>
            <a:r>
              <a:rPr lang="en-US" sz="2400" dirty="0" err="1">
                <a:solidFill>
                  <a:srgbClr val="FFFFFF"/>
                </a:solidFill>
                <a:latin typeface="Calibri (MS)"/>
                <a:ea typeface="Calibri (MS)"/>
                <a:cs typeface="Calibri (MS)"/>
                <a:sym typeface="Calibri (MS)"/>
              </a:rPr>
              <a:t>subi</a:t>
            </a:r>
            <a:r>
              <a:rPr lang="en-US" sz="2400" dirty="0">
                <a:solidFill>
                  <a:srgbClr val="FFFFFF"/>
                </a:solidFill>
                <a:latin typeface="Calibri (MS)"/>
                <a:ea typeface="Calibri (MS)"/>
                <a:cs typeface="Calibri (MS)"/>
                <a:sym typeface="Calibri (MS)"/>
              </a:rPr>
              <a:t> de </a:t>
            </a:r>
            <a:r>
              <a:rPr lang="en-US" sz="2400" dirty="0" err="1">
                <a:solidFill>
                  <a:srgbClr val="FFFFFF"/>
                </a:solidFill>
                <a:latin typeface="Calibri (MS)"/>
                <a:ea typeface="Calibri (MS)"/>
                <a:cs typeface="Calibri (MS)"/>
                <a:sym typeface="Calibri (MS)"/>
              </a:rPr>
              <a:t>tels</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dommages</a:t>
            </a:r>
            <a:r>
              <a:rPr lang="en-US" sz="2400" dirty="0">
                <a:solidFill>
                  <a:srgbClr val="FFFFFF"/>
                </a:solidFill>
                <a:latin typeface="Calibri (MS)"/>
                <a:ea typeface="Calibri (MS)"/>
                <a:cs typeface="Calibri (MS)"/>
                <a:sym typeface="Calibri (MS)"/>
              </a:rPr>
              <a:t>.</a:t>
            </a:r>
          </a:p>
          <a:p>
            <a:pPr algn="just">
              <a:lnSpc>
                <a:spcPts val="1540"/>
              </a:lnSpc>
            </a:pPr>
            <a:endParaRPr lang="en-US" sz="2400" dirty="0">
              <a:solidFill>
                <a:srgbClr val="FFFFFF"/>
              </a:solidFill>
              <a:latin typeface="Calibri (MS)"/>
              <a:ea typeface="Calibri (MS)"/>
              <a:cs typeface="Calibri (MS)"/>
              <a:sym typeface="Calibri (MS)"/>
            </a:endParaRPr>
          </a:p>
          <a:p>
            <a:pPr algn="just">
              <a:lnSpc>
                <a:spcPts val="3081"/>
              </a:lnSpc>
            </a:pPr>
            <a:r>
              <a:rPr lang="en-US" sz="2400" dirty="0">
                <a:solidFill>
                  <a:srgbClr val="FFFFFF"/>
                </a:solidFill>
                <a:latin typeface="Calibri (MS)"/>
                <a:ea typeface="Calibri (MS)"/>
                <a:cs typeface="Calibri (MS)"/>
                <a:sym typeface="Calibri (MS)"/>
              </a:rPr>
              <a:t>Il </a:t>
            </a:r>
            <a:r>
              <a:rPr lang="en-US" sz="2400" dirty="0" err="1">
                <a:solidFill>
                  <a:srgbClr val="FFFFFF"/>
                </a:solidFill>
                <a:latin typeface="Calibri (MS)"/>
                <a:ea typeface="Calibri (MS)"/>
                <a:cs typeface="Calibri (MS)"/>
                <a:sym typeface="Calibri (MS)"/>
              </a:rPr>
              <a:t>est</a:t>
            </a:r>
            <a:r>
              <a:rPr lang="en-US" sz="2400" dirty="0">
                <a:solidFill>
                  <a:srgbClr val="FFFFFF"/>
                </a:solidFill>
                <a:latin typeface="Calibri (MS)"/>
                <a:ea typeface="Calibri (MS)"/>
                <a:cs typeface="Calibri (MS)"/>
                <a:sym typeface="Calibri (MS)"/>
              </a:rPr>
              <a:t> difficile de </a:t>
            </a:r>
            <a:r>
              <a:rPr lang="en-US" sz="2400" dirty="0" err="1">
                <a:solidFill>
                  <a:srgbClr val="FFFFFF"/>
                </a:solidFill>
                <a:latin typeface="Calibri (MS)"/>
                <a:ea typeface="Calibri (MS)"/>
                <a:cs typeface="Calibri (MS)"/>
                <a:sym typeface="Calibri (MS)"/>
              </a:rPr>
              <a:t>prédire</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si</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ce</a:t>
            </a:r>
            <a:r>
              <a:rPr lang="en-US" sz="2400" dirty="0">
                <a:solidFill>
                  <a:srgbClr val="FFFFFF"/>
                </a:solidFill>
                <a:latin typeface="Calibri (MS)"/>
                <a:ea typeface="Calibri (MS)"/>
                <a:cs typeface="Calibri (MS)"/>
                <a:sym typeface="Calibri (MS)"/>
              </a:rPr>
              <a:t> type </a:t>
            </a:r>
            <a:r>
              <a:rPr lang="en-US" sz="2400" dirty="0" err="1">
                <a:solidFill>
                  <a:srgbClr val="FFFFFF"/>
                </a:solidFill>
                <a:latin typeface="Calibri (MS)"/>
                <a:ea typeface="Calibri (MS)"/>
                <a:cs typeface="Calibri (MS)"/>
                <a:sym typeface="Calibri (MS)"/>
              </a:rPr>
              <a:t>d’évènement</a:t>
            </a:r>
            <a:r>
              <a:rPr lang="en-US" sz="2400" dirty="0">
                <a:solidFill>
                  <a:srgbClr val="FFFFFF"/>
                </a:solidFill>
                <a:latin typeface="Calibri (MS)"/>
                <a:ea typeface="Calibri (MS)"/>
                <a:cs typeface="Calibri (MS)"/>
                <a:sym typeface="Calibri (MS)"/>
              </a:rPr>
              <a:t> se </a:t>
            </a:r>
            <a:r>
              <a:rPr lang="en-US" sz="2400" dirty="0" err="1">
                <a:solidFill>
                  <a:srgbClr val="FFFFFF"/>
                </a:solidFill>
                <a:latin typeface="Calibri (MS)"/>
                <a:ea typeface="Calibri (MS)"/>
                <a:cs typeface="Calibri (MS)"/>
                <a:sym typeface="Calibri (MS)"/>
              </a:rPr>
              <a:t>reproduira</a:t>
            </a:r>
            <a:r>
              <a:rPr lang="en-US" sz="2400" dirty="0">
                <a:solidFill>
                  <a:srgbClr val="FFFFFF"/>
                </a:solidFill>
                <a:latin typeface="Calibri (MS)"/>
                <a:ea typeface="Calibri (MS)"/>
                <a:cs typeface="Calibri (MS)"/>
                <a:sym typeface="Calibri (MS)"/>
              </a:rPr>
              <a:t> dans </a:t>
            </a:r>
            <a:r>
              <a:rPr lang="en-US" sz="2400" dirty="0" err="1">
                <a:solidFill>
                  <a:srgbClr val="FFFFFF"/>
                </a:solidFill>
                <a:latin typeface="Calibri (MS)"/>
                <a:ea typeface="Calibri (MS)"/>
                <a:cs typeface="Calibri (MS)"/>
                <a:sym typeface="Calibri (MS)"/>
              </a:rPr>
              <a:t>l’avenir</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mais</a:t>
            </a:r>
            <a:r>
              <a:rPr lang="en-US" sz="2400" dirty="0">
                <a:solidFill>
                  <a:srgbClr val="FFFFFF"/>
                </a:solidFill>
                <a:latin typeface="Calibri (MS)"/>
                <a:ea typeface="Calibri (MS)"/>
                <a:cs typeface="Calibri (MS)"/>
                <a:sym typeface="Calibri (MS)"/>
              </a:rPr>
              <a:t> les rapports du GIEC </a:t>
            </a:r>
            <a:r>
              <a:rPr lang="en-US" sz="2400" dirty="0" err="1">
                <a:solidFill>
                  <a:srgbClr val="FFFFFF"/>
                </a:solidFill>
                <a:latin typeface="Calibri (MS)"/>
                <a:ea typeface="Calibri (MS)"/>
                <a:cs typeface="Calibri (MS)"/>
                <a:sym typeface="Calibri (MS)"/>
              </a:rPr>
              <a:t>ainsi</a:t>
            </a:r>
            <a:r>
              <a:rPr lang="en-US" sz="2400" dirty="0">
                <a:solidFill>
                  <a:srgbClr val="FFFFFF"/>
                </a:solidFill>
                <a:latin typeface="Calibri (MS)"/>
                <a:ea typeface="Calibri (MS)"/>
                <a:cs typeface="Calibri (MS)"/>
                <a:sym typeface="Calibri (MS)"/>
              </a:rPr>
              <a:t> que le projet Explore2 </a:t>
            </a:r>
            <a:r>
              <a:rPr lang="en-US" sz="2400" dirty="0" err="1">
                <a:solidFill>
                  <a:srgbClr val="FFFFFF"/>
                </a:solidFill>
                <a:latin typeface="Calibri (MS)"/>
                <a:ea typeface="Calibri (MS)"/>
                <a:cs typeface="Calibri (MS)"/>
                <a:sym typeface="Calibri (MS)"/>
              </a:rPr>
              <a:t>prédisent</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tous</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une</a:t>
            </a:r>
            <a:r>
              <a:rPr lang="en-US" sz="2400" dirty="0">
                <a:solidFill>
                  <a:srgbClr val="FFFFFF"/>
                </a:solidFill>
                <a:latin typeface="Calibri (MS)"/>
                <a:ea typeface="Calibri (MS)"/>
                <a:cs typeface="Calibri (MS)"/>
                <a:sym typeface="Calibri (MS)"/>
              </a:rPr>
              <a:t> intensification de </a:t>
            </a:r>
            <a:r>
              <a:rPr lang="en-US" sz="2400" dirty="0" err="1">
                <a:solidFill>
                  <a:srgbClr val="FFFFFF"/>
                </a:solidFill>
                <a:latin typeface="Calibri (MS)"/>
                <a:ea typeface="Calibri (MS)"/>
                <a:cs typeface="Calibri (MS)"/>
                <a:sym typeface="Calibri (MS)"/>
              </a:rPr>
              <a:t>ce</a:t>
            </a:r>
            <a:r>
              <a:rPr lang="en-US" sz="2400" dirty="0">
                <a:solidFill>
                  <a:srgbClr val="FFFFFF"/>
                </a:solidFill>
                <a:latin typeface="Calibri (MS)"/>
                <a:ea typeface="Calibri (MS)"/>
                <a:cs typeface="Calibri (MS)"/>
                <a:sym typeface="Calibri (MS)"/>
              </a:rPr>
              <a:t> type de </a:t>
            </a:r>
            <a:r>
              <a:rPr lang="en-US" sz="2400" dirty="0" err="1">
                <a:solidFill>
                  <a:srgbClr val="FFFFFF"/>
                </a:solidFill>
                <a:latin typeface="Calibri (MS)"/>
                <a:ea typeface="Calibri (MS)"/>
                <a:cs typeface="Calibri (MS)"/>
                <a:sym typeface="Calibri (MS)"/>
              </a:rPr>
              <a:t>phénomènes</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extrêmes</a:t>
            </a:r>
            <a:r>
              <a:rPr lang="en-US" sz="2400" dirty="0">
                <a:solidFill>
                  <a:srgbClr val="FFFFFF"/>
                </a:solidFill>
                <a:latin typeface="Calibri (MS)"/>
                <a:ea typeface="Calibri (MS)"/>
                <a:cs typeface="Calibri (MS)"/>
                <a:sym typeface="Calibri (MS)"/>
              </a:rPr>
              <a:t>. A nous </a:t>
            </a:r>
            <a:r>
              <a:rPr lang="en-US" sz="2400" dirty="0" err="1">
                <a:solidFill>
                  <a:srgbClr val="FFFFFF"/>
                </a:solidFill>
                <a:latin typeface="Calibri (MS)"/>
                <a:ea typeface="Calibri (MS)"/>
                <a:cs typeface="Calibri (MS)"/>
                <a:sym typeface="Calibri (MS)"/>
              </a:rPr>
              <a:t>d’en</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tirer</a:t>
            </a:r>
            <a:r>
              <a:rPr lang="en-US" sz="2400" dirty="0">
                <a:solidFill>
                  <a:srgbClr val="FFFFFF"/>
                </a:solidFill>
                <a:latin typeface="Calibri (MS)"/>
                <a:ea typeface="Calibri (MS)"/>
                <a:cs typeface="Calibri (MS)"/>
                <a:sym typeface="Calibri (MS)"/>
              </a:rPr>
              <a:t> les </a:t>
            </a:r>
            <a:r>
              <a:rPr lang="en-US" sz="2400" dirty="0" err="1">
                <a:solidFill>
                  <a:srgbClr val="FFFFFF"/>
                </a:solidFill>
                <a:latin typeface="Calibri (MS)"/>
                <a:ea typeface="Calibri (MS)"/>
                <a:cs typeface="Calibri (MS)"/>
                <a:sym typeface="Calibri (MS)"/>
              </a:rPr>
              <a:t>enseignements</a:t>
            </a:r>
            <a:r>
              <a:rPr lang="en-US" sz="2400" dirty="0">
                <a:solidFill>
                  <a:srgbClr val="FFFFFF"/>
                </a:solidFill>
                <a:latin typeface="Calibri (MS)"/>
                <a:ea typeface="Calibri (MS)"/>
                <a:cs typeface="Calibri (MS)"/>
                <a:sym typeface="Calibri (MS)"/>
              </a:rPr>
              <a:t> qui </a:t>
            </a:r>
            <a:r>
              <a:rPr lang="en-US" sz="2400" dirty="0" err="1">
                <a:solidFill>
                  <a:srgbClr val="FFFFFF"/>
                </a:solidFill>
                <a:latin typeface="Calibri (MS)"/>
                <a:ea typeface="Calibri (MS)"/>
                <a:cs typeface="Calibri (MS)"/>
                <a:sym typeface="Calibri (MS)"/>
              </a:rPr>
              <a:t>s’imposent</a:t>
            </a:r>
            <a:r>
              <a:rPr lang="en-US" sz="2400" dirty="0">
                <a:solidFill>
                  <a:srgbClr val="FFFFFF"/>
                </a:solidFill>
                <a:latin typeface="Calibri (MS)"/>
                <a:ea typeface="Calibri (MS)"/>
                <a:cs typeface="Calibri (MS)"/>
                <a:sym typeface="Calibri (MS)"/>
              </a:rPr>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83B5C"/>
        </a:solidFill>
        <a:effectLst/>
      </p:bgPr>
    </p:bg>
    <p:spTree>
      <p:nvGrpSpPr>
        <p:cNvPr id="1" name=""/>
        <p:cNvGrpSpPr/>
        <p:nvPr/>
      </p:nvGrpSpPr>
      <p:grpSpPr>
        <a:xfrm>
          <a:off x="0" y="0"/>
          <a:ext cx="0" cy="0"/>
          <a:chOff x="0" y="0"/>
          <a:chExt cx="0" cy="0"/>
        </a:xfrm>
      </p:grpSpPr>
      <p:grpSp>
        <p:nvGrpSpPr>
          <p:cNvPr id="2" name="Group 2"/>
          <p:cNvGrpSpPr/>
          <p:nvPr/>
        </p:nvGrpSpPr>
        <p:grpSpPr>
          <a:xfrm>
            <a:off x="0" y="472894"/>
            <a:ext cx="18288000" cy="1072661"/>
            <a:chOff x="0" y="0"/>
            <a:chExt cx="23129395" cy="1356628"/>
          </a:xfrm>
        </p:grpSpPr>
        <p:sp>
          <p:nvSpPr>
            <p:cNvPr id="3" name="Freeform 3"/>
            <p:cNvSpPr/>
            <p:nvPr/>
          </p:nvSpPr>
          <p:spPr>
            <a:xfrm>
              <a:off x="0" y="0"/>
              <a:ext cx="23129396" cy="1356628"/>
            </a:xfrm>
            <a:custGeom>
              <a:avLst/>
              <a:gdLst/>
              <a:ahLst/>
              <a:cxnLst/>
              <a:rect l="l" t="t" r="r" b="b"/>
              <a:pathLst>
                <a:path w="23129396" h="1356628">
                  <a:moveTo>
                    <a:pt x="0" y="0"/>
                  </a:moveTo>
                  <a:lnTo>
                    <a:pt x="23129396" y="0"/>
                  </a:lnTo>
                  <a:lnTo>
                    <a:pt x="23129396" y="1356628"/>
                  </a:lnTo>
                  <a:lnTo>
                    <a:pt x="0" y="1356628"/>
                  </a:lnTo>
                  <a:close/>
                </a:path>
              </a:pathLst>
            </a:custGeom>
            <a:solidFill>
              <a:srgbClr val="63B8CC">
                <a:alpha val="89804"/>
              </a:srgbClr>
            </a:solidFill>
          </p:spPr>
        </p:sp>
        <p:sp>
          <p:nvSpPr>
            <p:cNvPr id="4" name="TextBox 4"/>
            <p:cNvSpPr txBox="1"/>
            <p:nvPr/>
          </p:nvSpPr>
          <p:spPr>
            <a:xfrm>
              <a:off x="0" y="0"/>
              <a:ext cx="23129395" cy="1356628"/>
            </a:xfrm>
            <a:prstGeom prst="rect">
              <a:avLst/>
            </a:prstGeom>
          </p:spPr>
          <p:txBody>
            <a:bodyPr lIns="5007" tIns="5007" rIns="5007" bIns="5007" rtlCol="0" anchor="ctr"/>
            <a:lstStyle/>
            <a:p>
              <a:pPr algn="ctr">
                <a:lnSpc>
                  <a:spcPts val="67"/>
                </a:lnSpc>
              </a:pPr>
              <a:endParaRPr/>
            </a:p>
          </p:txBody>
        </p:sp>
      </p:grpSp>
      <p:sp>
        <p:nvSpPr>
          <p:cNvPr id="5" name="TextBox 5"/>
          <p:cNvSpPr txBox="1"/>
          <p:nvPr/>
        </p:nvSpPr>
        <p:spPr>
          <a:xfrm>
            <a:off x="711082" y="1814699"/>
            <a:ext cx="8999140" cy="2924175"/>
          </a:xfrm>
          <a:prstGeom prst="rect">
            <a:avLst/>
          </a:prstGeom>
        </p:spPr>
        <p:txBody>
          <a:bodyPr lIns="0" tIns="0" rIns="0" bIns="0" rtlCol="0" anchor="t">
            <a:spAutoFit/>
          </a:bodyPr>
          <a:lstStyle/>
          <a:p>
            <a:pPr algn="l">
              <a:lnSpc>
                <a:spcPts val="3240"/>
              </a:lnSpc>
            </a:pPr>
            <a:r>
              <a:rPr lang="en-US" sz="2700" b="1" u="sng">
                <a:solidFill>
                  <a:srgbClr val="FFFFFF"/>
                </a:solidFill>
                <a:latin typeface="Calibri (MS) Bold"/>
                <a:ea typeface="Calibri (MS) Bold"/>
                <a:cs typeface="Calibri (MS) Bold"/>
                <a:sym typeface="Calibri (MS) Bold"/>
              </a:rPr>
              <a:t>Exemple de la centrale de TENCIN</a:t>
            </a:r>
          </a:p>
          <a:p>
            <a:pPr algn="l">
              <a:lnSpc>
                <a:spcPts val="3240"/>
              </a:lnSpc>
            </a:pPr>
            <a:r>
              <a:rPr lang="en-US" sz="2700">
                <a:solidFill>
                  <a:srgbClr val="FFFFFF"/>
                </a:solidFill>
                <a:latin typeface="Calibri (MS)"/>
                <a:ea typeface="Calibri (MS)"/>
                <a:cs typeface="Calibri (MS)"/>
                <a:sym typeface="Calibri (MS)"/>
              </a:rPr>
              <a:t>Centrale de haute chute située en Isère (38)</a:t>
            </a:r>
          </a:p>
          <a:p>
            <a:pPr algn="l">
              <a:lnSpc>
                <a:spcPts val="3240"/>
              </a:lnSpc>
            </a:pPr>
            <a:r>
              <a:rPr lang="en-US" sz="2700">
                <a:solidFill>
                  <a:srgbClr val="FFFFFF"/>
                </a:solidFill>
                <a:latin typeface="Calibri (MS)"/>
                <a:ea typeface="Calibri (MS)"/>
                <a:cs typeface="Calibri (MS)"/>
                <a:sym typeface="Calibri (MS)"/>
              </a:rPr>
              <a:t>Centrale centenaire construite en 1916</a:t>
            </a:r>
          </a:p>
          <a:p>
            <a:pPr algn="l">
              <a:lnSpc>
                <a:spcPts val="3240"/>
              </a:lnSpc>
            </a:pPr>
            <a:r>
              <a:rPr lang="en-US" sz="2700">
                <a:solidFill>
                  <a:srgbClr val="FFFFFF"/>
                </a:solidFill>
                <a:latin typeface="Calibri (MS)"/>
                <a:ea typeface="Calibri (MS)"/>
                <a:cs typeface="Calibri (MS)"/>
                <a:sym typeface="Calibri (MS)"/>
              </a:rPr>
              <a:t>Puissance installée 2 200 kW</a:t>
            </a:r>
          </a:p>
          <a:p>
            <a:pPr algn="l">
              <a:lnSpc>
                <a:spcPts val="3240"/>
              </a:lnSpc>
            </a:pPr>
            <a:r>
              <a:rPr lang="en-US" sz="2700">
                <a:solidFill>
                  <a:srgbClr val="FFFFFF"/>
                </a:solidFill>
                <a:latin typeface="Calibri (MS)"/>
                <a:ea typeface="Calibri (MS)"/>
                <a:cs typeface="Calibri (MS)"/>
                <a:sym typeface="Calibri (MS)"/>
              </a:rPr>
              <a:t>2 turbines Pelton 1 jet</a:t>
            </a:r>
          </a:p>
          <a:p>
            <a:pPr algn="l">
              <a:lnSpc>
                <a:spcPts val="3240"/>
              </a:lnSpc>
            </a:pPr>
            <a:r>
              <a:rPr lang="en-US" sz="2700">
                <a:solidFill>
                  <a:srgbClr val="FFFFFF"/>
                </a:solidFill>
                <a:latin typeface="Calibri (MS)"/>
                <a:ea typeface="Calibri (MS)"/>
                <a:cs typeface="Calibri (MS)"/>
                <a:sym typeface="Calibri (MS)"/>
              </a:rPr>
              <a:t>Arrêt pour la première fois en juillet 2022 :  du 5 au 31, après 110 ans de fonctionnement ! </a:t>
            </a:r>
          </a:p>
        </p:txBody>
      </p:sp>
      <p:sp>
        <p:nvSpPr>
          <p:cNvPr id="6" name="Freeform 6"/>
          <p:cNvSpPr/>
          <p:nvPr/>
        </p:nvSpPr>
        <p:spPr>
          <a:xfrm>
            <a:off x="1557175" y="5065168"/>
            <a:ext cx="8602203" cy="4838739"/>
          </a:xfrm>
          <a:custGeom>
            <a:avLst/>
            <a:gdLst/>
            <a:ahLst/>
            <a:cxnLst/>
            <a:rect l="l" t="t" r="r" b="b"/>
            <a:pathLst>
              <a:path w="8602203" h="4838739">
                <a:moveTo>
                  <a:pt x="0" y="0"/>
                </a:moveTo>
                <a:lnTo>
                  <a:pt x="8602203" y="0"/>
                </a:lnTo>
                <a:lnTo>
                  <a:pt x="8602203" y="4838739"/>
                </a:lnTo>
                <a:lnTo>
                  <a:pt x="0" y="4838739"/>
                </a:lnTo>
                <a:lnTo>
                  <a:pt x="0" y="0"/>
                </a:lnTo>
                <a:close/>
              </a:path>
            </a:pathLst>
          </a:custGeom>
          <a:blipFill>
            <a:blip r:embed="rId2"/>
            <a:stretch>
              <a:fillRect t="-2" b="-2"/>
            </a:stretch>
          </a:blipFill>
        </p:spPr>
      </p:sp>
      <p:sp>
        <p:nvSpPr>
          <p:cNvPr id="7" name="Freeform 7"/>
          <p:cNvSpPr/>
          <p:nvPr/>
        </p:nvSpPr>
        <p:spPr>
          <a:xfrm>
            <a:off x="10483228" y="5802796"/>
            <a:ext cx="6424470" cy="4101111"/>
          </a:xfrm>
          <a:custGeom>
            <a:avLst/>
            <a:gdLst/>
            <a:ahLst/>
            <a:cxnLst/>
            <a:rect l="l" t="t" r="r" b="b"/>
            <a:pathLst>
              <a:path w="6424470" h="4101111">
                <a:moveTo>
                  <a:pt x="0" y="0"/>
                </a:moveTo>
                <a:lnTo>
                  <a:pt x="6424470" y="0"/>
                </a:lnTo>
                <a:lnTo>
                  <a:pt x="6424470" y="4101111"/>
                </a:lnTo>
                <a:lnTo>
                  <a:pt x="0" y="4101111"/>
                </a:lnTo>
                <a:lnTo>
                  <a:pt x="0" y="0"/>
                </a:lnTo>
                <a:close/>
              </a:path>
            </a:pathLst>
          </a:custGeom>
          <a:blipFill>
            <a:blip r:embed="rId3"/>
            <a:stretch>
              <a:fillRect t="-10854" b="-6646"/>
            </a:stretch>
          </a:blipFill>
        </p:spPr>
      </p:sp>
      <p:sp>
        <p:nvSpPr>
          <p:cNvPr id="8" name="Freeform 8"/>
          <p:cNvSpPr/>
          <p:nvPr/>
        </p:nvSpPr>
        <p:spPr>
          <a:xfrm>
            <a:off x="10483228" y="1608927"/>
            <a:ext cx="6424470" cy="4027916"/>
          </a:xfrm>
          <a:custGeom>
            <a:avLst/>
            <a:gdLst/>
            <a:ahLst/>
            <a:cxnLst/>
            <a:rect l="l" t="t" r="r" b="b"/>
            <a:pathLst>
              <a:path w="6424470" h="4027916">
                <a:moveTo>
                  <a:pt x="0" y="0"/>
                </a:moveTo>
                <a:lnTo>
                  <a:pt x="6424470" y="0"/>
                </a:lnTo>
                <a:lnTo>
                  <a:pt x="6424470" y="4027916"/>
                </a:lnTo>
                <a:lnTo>
                  <a:pt x="0" y="4027916"/>
                </a:lnTo>
                <a:lnTo>
                  <a:pt x="0" y="0"/>
                </a:lnTo>
                <a:close/>
              </a:path>
            </a:pathLst>
          </a:custGeom>
          <a:blipFill>
            <a:blip r:embed="rId4"/>
            <a:stretch>
              <a:fillRect l="-1359" t="-4814" b="-15558"/>
            </a:stretch>
          </a:blipFill>
        </p:spPr>
      </p:sp>
      <p:sp>
        <p:nvSpPr>
          <p:cNvPr id="9" name="TextBox 9"/>
          <p:cNvSpPr txBox="1"/>
          <p:nvPr/>
        </p:nvSpPr>
        <p:spPr>
          <a:xfrm>
            <a:off x="367557" y="653370"/>
            <a:ext cx="17443966" cy="673608"/>
          </a:xfrm>
          <a:prstGeom prst="rect">
            <a:avLst/>
          </a:prstGeom>
        </p:spPr>
        <p:txBody>
          <a:bodyPr lIns="0" tIns="0" rIns="0" bIns="0" rtlCol="0" anchor="t">
            <a:spAutoFit/>
          </a:bodyPr>
          <a:lstStyle/>
          <a:p>
            <a:pPr algn="l">
              <a:lnSpc>
                <a:spcPts val="4536"/>
              </a:lnSpc>
            </a:pPr>
            <a:r>
              <a:rPr lang="en-US" sz="4200" b="1">
                <a:solidFill>
                  <a:srgbClr val="FFFFFF"/>
                </a:solidFill>
                <a:latin typeface="Calibri (MS) Bold"/>
                <a:ea typeface="Calibri (MS) Bold"/>
                <a:cs typeface="Calibri (MS) Bold"/>
                <a:sym typeface="Calibri (MS) Bold"/>
              </a:rPr>
              <a:t>Retour d’expérience sur la gestion des sécheresses : Une réalité sur le terrain</a:t>
            </a:r>
          </a:p>
        </p:txBody>
      </p:sp>
      <p:sp>
        <p:nvSpPr>
          <p:cNvPr id="10" name="TextBox 10"/>
          <p:cNvSpPr txBox="1"/>
          <p:nvPr/>
        </p:nvSpPr>
        <p:spPr>
          <a:xfrm>
            <a:off x="17811523" y="9762898"/>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Open Sans"/>
                <a:ea typeface="Open Sans"/>
                <a:cs typeface="Open Sans"/>
                <a:sym typeface="Open Sans"/>
              </a:rPr>
              <a:t>25</a:t>
            </a:r>
          </a:p>
        </p:txBody>
      </p:sp>
      <p:sp>
        <p:nvSpPr>
          <p:cNvPr id="11" name="Freeform 11"/>
          <p:cNvSpPr/>
          <p:nvPr/>
        </p:nvSpPr>
        <p:spPr>
          <a:xfrm>
            <a:off x="186051" y="9659767"/>
            <a:ext cx="1050062" cy="488279"/>
          </a:xfrm>
          <a:custGeom>
            <a:avLst/>
            <a:gdLst/>
            <a:ahLst/>
            <a:cxnLst/>
            <a:rect l="l" t="t" r="r" b="b"/>
            <a:pathLst>
              <a:path w="1050062" h="488279">
                <a:moveTo>
                  <a:pt x="0" y="0"/>
                </a:moveTo>
                <a:lnTo>
                  <a:pt x="1050062" y="0"/>
                </a:lnTo>
                <a:lnTo>
                  <a:pt x="1050062" y="488279"/>
                </a:lnTo>
                <a:lnTo>
                  <a:pt x="0" y="488279"/>
                </a:lnTo>
                <a:lnTo>
                  <a:pt x="0" y="0"/>
                </a:lnTo>
                <a:close/>
              </a:path>
            </a:pathLst>
          </a:custGeom>
          <a:blipFill>
            <a:blip r:embed="rId5"/>
            <a:stretch>
              <a:fillRect/>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83B5C"/>
        </a:solidFill>
        <a:effectLst/>
      </p:bgPr>
    </p:bg>
    <p:spTree>
      <p:nvGrpSpPr>
        <p:cNvPr id="1" name=""/>
        <p:cNvGrpSpPr/>
        <p:nvPr/>
      </p:nvGrpSpPr>
      <p:grpSpPr>
        <a:xfrm>
          <a:off x="0" y="0"/>
          <a:ext cx="0" cy="0"/>
          <a:chOff x="0" y="0"/>
          <a:chExt cx="0" cy="0"/>
        </a:xfrm>
      </p:grpSpPr>
      <p:grpSp>
        <p:nvGrpSpPr>
          <p:cNvPr id="2" name="Group 2"/>
          <p:cNvGrpSpPr/>
          <p:nvPr/>
        </p:nvGrpSpPr>
        <p:grpSpPr>
          <a:xfrm>
            <a:off x="0" y="472894"/>
            <a:ext cx="18288000" cy="1072661"/>
            <a:chOff x="0" y="0"/>
            <a:chExt cx="23129395" cy="1356628"/>
          </a:xfrm>
        </p:grpSpPr>
        <p:sp>
          <p:nvSpPr>
            <p:cNvPr id="3" name="Freeform 3"/>
            <p:cNvSpPr/>
            <p:nvPr/>
          </p:nvSpPr>
          <p:spPr>
            <a:xfrm>
              <a:off x="0" y="0"/>
              <a:ext cx="23129396" cy="1356628"/>
            </a:xfrm>
            <a:custGeom>
              <a:avLst/>
              <a:gdLst/>
              <a:ahLst/>
              <a:cxnLst/>
              <a:rect l="l" t="t" r="r" b="b"/>
              <a:pathLst>
                <a:path w="23129396" h="1356628">
                  <a:moveTo>
                    <a:pt x="0" y="0"/>
                  </a:moveTo>
                  <a:lnTo>
                    <a:pt x="23129396" y="0"/>
                  </a:lnTo>
                  <a:lnTo>
                    <a:pt x="23129396" y="1356628"/>
                  </a:lnTo>
                  <a:lnTo>
                    <a:pt x="0" y="1356628"/>
                  </a:lnTo>
                  <a:close/>
                </a:path>
              </a:pathLst>
            </a:custGeom>
            <a:solidFill>
              <a:srgbClr val="63B8CC">
                <a:alpha val="89804"/>
              </a:srgbClr>
            </a:solidFill>
          </p:spPr>
        </p:sp>
        <p:sp>
          <p:nvSpPr>
            <p:cNvPr id="4" name="TextBox 4"/>
            <p:cNvSpPr txBox="1"/>
            <p:nvPr/>
          </p:nvSpPr>
          <p:spPr>
            <a:xfrm>
              <a:off x="0" y="0"/>
              <a:ext cx="23129395" cy="1356628"/>
            </a:xfrm>
            <a:prstGeom prst="rect">
              <a:avLst/>
            </a:prstGeom>
          </p:spPr>
          <p:txBody>
            <a:bodyPr lIns="5007" tIns="5007" rIns="5007" bIns="5007" rtlCol="0" anchor="ctr"/>
            <a:lstStyle/>
            <a:p>
              <a:pPr algn="ctr">
                <a:lnSpc>
                  <a:spcPts val="67"/>
                </a:lnSpc>
              </a:pPr>
              <a:endParaRPr/>
            </a:p>
          </p:txBody>
        </p:sp>
      </p:grpSp>
      <p:sp>
        <p:nvSpPr>
          <p:cNvPr id="5" name="TextBox 5"/>
          <p:cNvSpPr txBox="1"/>
          <p:nvPr/>
        </p:nvSpPr>
        <p:spPr>
          <a:xfrm>
            <a:off x="326535" y="1855124"/>
            <a:ext cx="13367277" cy="8284319"/>
          </a:xfrm>
          <a:prstGeom prst="rect">
            <a:avLst/>
          </a:prstGeom>
        </p:spPr>
        <p:txBody>
          <a:bodyPr lIns="0" tIns="0" rIns="0" bIns="0" rtlCol="0" anchor="t">
            <a:spAutoFit/>
          </a:bodyPr>
          <a:lstStyle/>
          <a:p>
            <a:pPr algn="just">
              <a:lnSpc>
                <a:spcPts val="3081"/>
              </a:lnSpc>
            </a:pPr>
            <a:r>
              <a:rPr lang="en-US" sz="2400" b="1" u="sng" dirty="0" err="1">
                <a:solidFill>
                  <a:srgbClr val="FFFFFF"/>
                </a:solidFill>
                <a:latin typeface="Calibri (MS) Bold"/>
                <a:ea typeface="Calibri (MS) Bold"/>
                <a:cs typeface="Calibri (MS) Bold"/>
                <a:sym typeface="Calibri (MS) Bold"/>
              </a:rPr>
              <a:t>Pertes</a:t>
            </a:r>
            <a:r>
              <a:rPr lang="en-US" sz="2400" b="1" u="sng" dirty="0">
                <a:solidFill>
                  <a:srgbClr val="FFFFFF"/>
                </a:solidFill>
                <a:latin typeface="Calibri (MS) Bold"/>
                <a:ea typeface="Calibri (MS) Bold"/>
                <a:cs typeface="Calibri (MS) Bold"/>
                <a:sym typeface="Calibri (MS) Bold"/>
              </a:rPr>
              <a:t> </a:t>
            </a:r>
            <a:r>
              <a:rPr lang="en-US" sz="2400" b="1" u="sng" dirty="0" err="1">
                <a:solidFill>
                  <a:srgbClr val="FFFFFF"/>
                </a:solidFill>
                <a:latin typeface="Calibri (MS) Bold"/>
                <a:ea typeface="Calibri (MS) Bold"/>
                <a:cs typeface="Calibri (MS) Bold"/>
                <a:sym typeface="Calibri (MS) Bold"/>
              </a:rPr>
              <a:t>d’exploitation</a:t>
            </a:r>
            <a:endParaRPr lang="en-US" sz="2400" b="1" u="sng" dirty="0">
              <a:solidFill>
                <a:srgbClr val="FFFFFF"/>
              </a:solidFill>
              <a:latin typeface="Calibri (MS) Bold"/>
              <a:ea typeface="Calibri (MS) Bold"/>
              <a:cs typeface="Calibri (MS) Bold"/>
              <a:sym typeface="Calibri (MS) Bold"/>
            </a:endParaRPr>
          </a:p>
          <a:p>
            <a:pPr algn="just">
              <a:lnSpc>
                <a:spcPts val="3081"/>
              </a:lnSpc>
            </a:pPr>
            <a:r>
              <a:rPr lang="en-US" sz="2400" dirty="0" err="1">
                <a:solidFill>
                  <a:srgbClr val="FFFFFF"/>
                </a:solidFill>
                <a:latin typeface="Calibri (MS)"/>
                <a:ea typeface="Calibri (MS)"/>
                <a:cs typeface="Calibri (MS)"/>
                <a:sym typeface="Calibri (MS)"/>
              </a:rPr>
              <a:t>Pertes</a:t>
            </a:r>
            <a:r>
              <a:rPr lang="en-US" sz="2400" dirty="0">
                <a:solidFill>
                  <a:srgbClr val="FFFFFF"/>
                </a:solidFill>
                <a:latin typeface="Calibri (MS)"/>
                <a:ea typeface="Calibri (MS)"/>
                <a:cs typeface="Calibri (MS)"/>
                <a:sym typeface="Calibri (MS)"/>
              </a:rPr>
              <a:t> de production plus </a:t>
            </a:r>
            <a:r>
              <a:rPr lang="en-US" sz="2400" dirty="0" err="1">
                <a:solidFill>
                  <a:srgbClr val="FFFFFF"/>
                </a:solidFill>
                <a:latin typeface="Calibri (MS)"/>
                <a:ea typeface="Calibri (MS)"/>
                <a:cs typeface="Calibri (MS)"/>
                <a:sym typeface="Calibri (MS)"/>
              </a:rPr>
              <a:t>marquées</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ces</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dernières</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années</a:t>
            </a:r>
            <a:r>
              <a:rPr lang="en-US" sz="2400" dirty="0">
                <a:solidFill>
                  <a:srgbClr val="FFFFFF"/>
                </a:solidFill>
                <a:latin typeface="Calibri (MS)"/>
                <a:ea typeface="Calibri (MS)"/>
                <a:cs typeface="Calibri (MS)"/>
                <a:sym typeface="Calibri (MS)"/>
              </a:rPr>
              <a:t>  : </a:t>
            </a:r>
            <a:r>
              <a:rPr lang="en-US" sz="2400" dirty="0" err="1">
                <a:solidFill>
                  <a:srgbClr val="FFFFFF"/>
                </a:solidFill>
                <a:latin typeface="Calibri (MS)"/>
                <a:ea typeface="Calibri (MS)"/>
                <a:cs typeface="Calibri (MS)"/>
                <a:sym typeface="Calibri (MS)"/>
              </a:rPr>
              <a:t>arrêts</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complets</a:t>
            </a:r>
            <a:r>
              <a:rPr lang="en-US" sz="2400" dirty="0">
                <a:solidFill>
                  <a:srgbClr val="FFFFFF"/>
                </a:solidFill>
                <a:latin typeface="Calibri (MS)"/>
                <a:ea typeface="Calibri (MS)"/>
                <a:cs typeface="Calibri (MS)"/>
                <a:sym typeface="Calibri (MS)"/>
              </a:rPr>
              <a:t> des </a:t>
            </a:r>
            <a:r>
              <a:rPr lang="en-US" sz="2400" dirty="0" err="1">
                <a:solidFill>
                  <a:srgbClr val="FFFFFF"/>
                </a:solidFill>
                <a:latin typeface="Calibri (MS)"/>
                <a:ea typeface="Calibri (MS)"/>
                <a:cs typeface="Calibri (MS)"/>
                <a:sym typeface="Calibri (MS)"/>
              </a:rPr>
              <a:t>centrales</a:t>
            </a:r>
            <a:r>
              <a:rPr lang="en-US" sz="2400" dirty="0">
                <a:solidFill>
                  <a:srgbClr val="FFFFFF"/>
                </a:solidFill>
                <a:latin typeface="Calibri (MS)"/>
                <a:ea typeface="Calibri (MS)"/>
                <a:cs typeface="Calibri (MS)"/>
                <a:sym typeface="Calibri (MS)"/>
              </a:rPr>
              <a:t> des Vosges de </a:t>
            </a:r>
            <a:r>
              <a:rPr lang="en-US" sz="2400" dirty="0" err="1">
                <a:solidFill>
                  <a:srgbClr val="FFFFFF"/>
                </a:solidFill>
                <a:latin typeface="Calibri (MS)"/>
                <a:ea typeface="Calibri (MS)"/>
                <a:cs typeface="Calibri (MS)"/>
                <a:sym typeface="Calibri (MS)"/>
              </a:rPr>
              <a:t>mai</a:t>
            </a:r>
            <a:r>
              <a:rPr lang="en-US" sz="2400" dirty="0">
                <a:solidFill>
                  <a:srgbClr val="FFFFFF"/>
                </a:solidFill>
                <a:latin typeface="Calibri (MS)"/>
                <a:ea typeface="Calibri (MS)"/>
                <a:cs typeface="Calibri (MS)"/>
                <a:sym typeface="Calibri (MS)"/>
              </a:rPr>
              <a:t> à </a:t>
            </a:r>
            <a:r>
              <a:rPr lang="en-US" sz="2400" dirty="0" err="1">
                <a:solidFill>
                  <a:srgbClr val="FFFFFF"/>
                </a:solidFill>
                <a:latin typeface="Calibri (MS)"/>
                <a:ea typeface="Calibri (MS)"/>
                <a:cs typeface="Calibri (MS)"/>
                <a:sym typeface="Calibri (MS)"/>
              </a:rPr>
              <a:t>septembre</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en</a:t>
            </a:r>
            <a:r>
              <a:rPr lang="en-US" sz="2400" dirty="0">
                <a:solidFill>
                  <a:srgbClr val="FFFFFF"/>
                </a:solidFill>
                <a:latin typeface="Calibri (MS)"/>
                <a:ea typeface="Calibri (MS)"/>
                <a:cs typeface="Calibri (MS)"/>
                <a:sym typeface="Calibri (MS)"/>
              </a:rPr>
              <a:t> 2022, 2023 et </a:t>
            </a:r>
            <a:r>
              <a:rPr lang="en-US" sz="2400" dirty="0" err="1">
                <a:solidFill>
                  <a:srgbClr val="FFFFFF"/>
                </a:solidFill>
                <a:latin typeface="Calibri (MS)"/>
                <a:ea typeface="Calibri (MS)"/>
                <a:cs typeface="Calibri (MS)"/>
                <a:sym typeface="Calibri (MS)"/>
              </a:rPr>
              <a:t>probablement</a:t>
            </a:r>
            <a:r>
              <a:rPr lang="en-US" sz="2400" dirty="0">
                <a:solidFill>
                  <a:srgbClr val="FFFFFF"/>
                </a:solidFill>
                <a:latin typeface="Calibri (MS)"/>
                <a:ea typeface="Calibri (MS)"/>
                <a:cs typeface="Calibri (MS)"/>
                <a:sym typeface="Calibri (MS)"/>
              </a:rPr>
              <a:t> 2025.</a:t>
            </a:r>
          </a:p>
          <a:p>
            <a:pPr algn="just">
              <a:lnSpc>
                <a:spcPts val="3081"/>
              </a:lnSpc>
            </a:pPr>
            <a:endParaRPr lang="en-US" sz="2400" dirty="0">
              <a:solidFill>
                <a:srgbClr val="FFFFFF"/>
              </a:solidFill>
              <a:latin typeface="Calibri (MS)"/>
              <a:ea typeface="Calibri (MS)"/>
              <a:cs typeface="Calibri (MS)"/>
              <a:sym typeface="Calibri (MS)"/>
            </a:endParaRPr>
          </a:p>
          <a:p>
            <a:pPr algn="just">
              <a:lnSpc>
                <a:spcPts val="3081"/>
              </a:lnSpc>
            </a:pPr>
            <a:r>
              <a:rPr lang="en-US" sz="2400" b="1" u="sng" dirty="0" err="1">
                <a:solidFill>
                  <a:srgbClr val="FFFFFF"/>
                </a:solidFill>
                <a:latin typeface="Calibri (MS) Bold"/>
                <a:ea typeface="Calibri (MS) Bold"/>
                <a:cs typeface="Calibri (MS) Bold"/>
                <a:sym typeface="Calibri (MS) Bold"/>
              </a:rPr>
              <a:t>Difficultés</a:t>
            </a:r>
            <a:r>
              <a:rPr lang="en-US" sz="2400" b="1" u="sng" dirty="0">
                <a:solidFill>
                  <a:srgbClr val="FFFFFF"/>
                </a:solidFill>
                <a:latin typeface="Calibri (MS) Bold"/>
                <a:ea typeface="Calibri (MS) Bold"/>
                <a:cs typeface="Calibri (MS) Bold"/>
                <a:sym typeface="Calibri (MS) Bold"/>
              </a:rPr>
              <a:t> </a:t>
            </a:r>
            <a:r>
              <a:rPr lang="en-US" sz="2400" b="1" u="sng" dirty="0" err="1">
                <a:solidFill>
                  <a:srgbClr val="FFFFFF"/>
                </a:solidFill>
                <a:latin typeface="Calibri (MS) Bold"/>
                <a:ea typeface="Calibri (MS) Bold"/>
                <a:cs typeface="Calibri (MS) Bold"/>
                <a:sym typeface="Calibri (MS) Bold"/>
              </a:rPr>
              <a:t>d’exploitation</a:t>
            </a:r>
            <a:endParaRPr lang="en-US" sz="2400" b="1" u="sng" dirty="0">
              <a:solidFill>
                <a:srgbClr val="FFFFFF"/>
              </a:solidFill>
              <a:latin typeface="Calibri (MS) Bold"/>
              <a:ea typeface="Calibri (MS) Bold"/>
              <a:cs typeface="Calibri (MS) Bold"/>
              <a:sym typeface="Calibri (MS) Bold"/>
            </a:endParaRPr>
          </a:p>
          <a:p>
            <a:pPr algn="just">
              <a:lnSpc>
                <a:spcPts val="3081"/>
              </a:lnSpc>
            </a:pPr>
            <a:r>
              <a:rPr lang="en-US" sz="2400" dirty="0">
                <a:solidFill>
                  <a:srgbClr val="FFFFFF"/>
                </a:solidFill>
                <a:latin typeface="Calibri (MS)"/>
                <a:ea typeface="Calibri (MS)"/>
                <a:cs typeface="Calibri (MS)"/>
                <a:sym typeface="Calibri (MS)"/>
              </a:rPr>
              <a:t>Au-</a:t>
            </a:r>
            <a:r>
              <a:rPr lang="en-US" sz="2400" dirty="0" err="1">
                <a:solidFill>
                  <a:srgbClr val="FFFFFF"/>
                </a:solidFill>
                <a:latin typeface="Calibri (MS)"/>
                <a:ea typeface="Calibri (MS)"/>
                <a:cs typeface="Calibri (MS)"/>
                <a:sym typeface="Calibri (MS)"/>
              </a:rPr>
              <a:t>delà</a:t>
            </a:r>
            <a:r>
              <a:rPr lang="en-US" sz="2400" dirty="0">
                <a:solidFill>
                  <a:srgbClr val="FFFFFF"/>
                </a:solidFill>
                <a:latin typeface="Calibri (MS)"/>
                <a:ea typeface="Calibri (MS)"/>
                <a:cs typeface="Calibri (MS)"/>
                <a:sym typeface="Calibri (MS)"/>
              </a:rPr>
              <a:t> des </a:t>
            </a:r>
            <a:r>
              <a:rPr lang="en-US" sz="2400" dirty="0" err="1">
                <a:solidFill>
                  <a:srgbClr val="FFFFFF"/>
                </a:solidFill>
                <a:latin typeface="Calibri (MS)"/>
                <a:ea typeface="Calibri (MS)"/>
                <a:cs typeface="Calibri (MS)"/>
                <a:sym typeface="Calibri (MS)"/>
              </a:rPr>
              <a:t>pertes</a:t>
            </a:r>
            <a:r>
              <a:rPr lang="en-US" sz="2400" dirty="0">
                <a:solidFill>
                  <a:srgbClr val="FFFFFF"/>
                </a:solidFill>
                <a:latin typeface="Calibri (MS)"/>
                <a:ea typeface="Calibri (MS)"/>
                <a:cs typeface="Calibri (MS)"/>
                <a:sym typeface="Calibri (MS)"/>
              </a:rPr>
              <a:t> de production, les </a:t>
            </a:r>
            <a:r>
              <a:rPr lang="en-US" sz="2400" dirty="0" err="1">
                <a:solidFill>
                  <a:srgbClr val="FFFFFF"/>
                </a:solidFill>
                <a:latin typeface="Calibri (MS)"/>
                <a:ea typeface="Calibri (MS)"/>
                <a:cs typeface="Calibri (MS)"/>
                <a:sym typeface="Calibri (MS)"/>
              </a:rPr>
              <a:t>baisses</a:t>
            </a:r>
            <a:r>
              <a:rPr lang="en-US" sz="2400" dirty="0">
                <a:solidFill>
                  <a:srgbClr val="FFFFFF"/>
                </a:solidFill>
                <a:latin typeface="Calibri (MS)"/>
                <a:ea typeface="Calibri (MS)"/>
                <a:cs typeface="Calibri (MS)"/>
                <a:sym typeface="Calibri (MS)"/>
              </a:rPr>
              <a:t> de </a:t>
            </a:r>
            <a:r>
              <a:rPr lang="en-US" sz="2400" dirty="0" err="1">
                <a:solidFill>
                  <a:srgbClr val="FFFFFF"/>
                </a:solidFill>
                <a:latin typeface="Calibri (MS)"/>
                <a:ea typeface="Calibri (MS)"/>
                <a:cs typeface="Calibri (MS)"/>
                <a:sym typeface="Calibri (MS)"/>
              </a:rPr>
              <a:t>débits</a:t>
            </a:r>
            <a:r>
              <a:rPr lang="en-US" sz="2400" dirty="0">
                <a:solidFill>
                  <a:srgbClr val="FFFFFF"/>
                </a:solidFill>
                <a:latin typeface="Calibri (MS)"/>
                <a:ea typeface="Calibri (MS)"/>
                <a:cs typeface="Calibri (MS)"/>
                <a:sym typeface="Calibri (MS)"/>
              </a:rPr>
              <a:t> dans les </a:t>
            </a:r>
            <a:r>
              <a:rPr lang="en-US" sz="2400" dirty="0" err="1">
                <a:solidFill>
                  <a:srgbClr val="FFFFFF"/>
                </a:solidFill>
                <a:latin typeface="Calibri (MS)"/>
                <a:ea typeface="Calibri (MS)"/>
                <a:cs typeface="Calibri (MS)"/>
                <a:sym typeface="Calibri (MS)"/>
              </a:rPr>
              <a:t>cours</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d’eau</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induisent</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plusieurs</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difficultés</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d’exploitation</a:t>
            </a:r>
            <a:r>
              <a:rPr lang="en-US" sz="2400" dirty="0">
                <a:solidFill>
                  <a:srgbClr val="FFFFFF"/>
                </a:solidFill>
                <a:latin typeface="Calibri (MS)"/>
                <a:ea typeface="Calibri (MS)"/>
                <a:cs typeface="Calibri (MS)"/>
                <a:sym typeface="Calibri (MS)"/>
              </a:rPr>
              <a:t> :</a:t>
            </a:r>
          </a:p>
          <a:p>
            <a:pPr algn="just">
              <a:lnSpc>
                <a:spcPts val="3081"/>
              </a:lnSpc>
            </a:pPr>
            <a:endParaRPr lang="en-US" sz="2400" dirty="0">
              <a:solidFill>
                <a:srgbClr val="FFFFFF"/>
              </a:solidFill>
              <a:latin typeface="Calibri (MS)"/>
              <a:ea typeface="Calibri (MS)"/>
              <a:cs typeface="Calibri (MS)"/>
              <a:sym typeface="Calibri (MS)"/>
            </a:endParaRPr>
          </a:p>
          <a:p>
            <a:pPr marL="91440" lvl="1" indent="-45720" algn="just">
              <a:lnSpc>
                <a:spcPts val="3081"/>
              </a:lnSpc>
              <a:buFont typeface="Arial"/>
              <a:buChar char="•"/>
            </a:pPr>
            <a:r>
              <a:rPr lang="en-US" sz="2400" dirty="0">
                <a:solidFill>
                  <a:srgbClr val="FFFFFF"/>
                </a:solidFill>
                <a:latin typeface="Calibri (MS)"/>
                <a:ea typeface="Calibri (MS)"/>
                <a:cs typeface="Calibri (MS)"/>
                <a:sym typeface="Calibri (MS)"/>
              </a:rPr>
              <a:t>La DDT a tendance à </a:t>
            </a:r>
            <a:r>
              <a:rPr lang="en-US" sz="2400" dirty="0" err="1">
                <a:solidFill>
                  <a:srgbClr val="FFFFFF"/>
                </a:solidFill>
                <a:latin typeface="Calibri (MS)"/>
                <a:ea typeface="Calibri (MS)"/>
                <a:cs typeface="Calibri (MS)"/>
                <a:sym typeface="Calibri (MS)"/>
              </a:rPr>
              <a:t>vouloir</a:t>
            </a:r>
            <a:r>
              <a:rPr lang="en-US" sz="2400" dirty="0">
                <a:solidFill>
                  <a:srgbClr val="FFFFFF"/>
                </a:solidFill>
                <a:latin typeface="Calibri (MS)"/>
                <a:ea typeface="Calibri (MS)"/>
                <a:cs typeface="Calibri (MS)"/>
                <a:sym typeface="Calibri (MS)"/>
              </a:rPr>
              <a:t> nous faire </a:t>
            </a:r>
            <a:r>
              <a:rPr lang="en-US" sz="2400" dirty="0" err="1">
                <a:solidFill>
                  <a:srgbClr val="FFFFFF"/>
                </a:solidFill>
                <a:latin typeface="Calibri (MS)"/>
                <a:ea typeface="Calibri (MS)"/>
                <a:cs typeface="Calibri (MS)"/>
                <a:sym typeface="Calibri (MS)"/>
              </a:rPr>
              <a:t>vider</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nos</a:t>
            </a:r>
            <a:r>
              <a:rPr lang="en-US" sz="2400" dirty="0">
                <a:solidFill>
                  <a:srgbClr val="FFFFFF"/>
                </a:solidFill>
                <a:latin typeface="Calibri (MS)"/>
                <a:ea typeface="Calibri (MS)"/>
                <a:cs typeface="Calibri (MS)"/>
                <a:sym typeface="Calibri (MS)"/>
              </a:rPr>
              <a:t> ouvrages </a:t>
            </a:r>
            <a:r>
              <a:rPr lang="en-US" sz="2400" dirty="0" err="1">
                <a:solidFill>
                  <a:srgbClr val="FFFFFF"/>
                </a:solidFill>
                <a:latin typeface="Calibri (MS)"/>
                <a:ea typeface="Calibri (MS)"/>
                <a:cs typeface="Calibri (MS)"/>
                <a:sym typeface="Calibri (MS)"/>
              </a:rPr>
              <a:t>d’amenée</a:t>
            </a:r>
            <a:r>
              <a:rPr lang="en-US" sz="2400" dirty="0">
                <a:solidFill>
                  <a:srgbClr val="FFFFFF"/>
                </a:solidFill>
                <a:latin typeface="Calibri (MS)"/>
                <a:ea typeface="Calibri (MS)"/>
                <a:cs typeface="Calibri (MS)"/>
                <a:sym typeface="Calibri (MS)"/>
              </a:rPr>
              <a:t> (par le </a:t>
            </a:r>
            <a:r>
              <a:rPr lang="en-US" sz="2400" dirty="0" err="1">
                <a:solidFill>
                  <a:srgbClr val="FFFFFF"/>
                </a:solidFill>
                <a:latin typeface="Calibri (MS)"/>
                <a:ea typeface="Calibri (MS)"/>
                <a:cs typeface="Calibri (MS)"/>
                <a:sym typeface="Calibri (MS)"/>
              </a:rPr>
              <a:t>biais</a:t>
            </a:r>
            <a:r>
              <a:rPr lang="en-US" sz="2400" dirty="0">
                <a:solidFill>
                  <a:srgbClr val="FFFFFF"/>
                </a:solidFill>
                <a:latin typeface="Calibri (MS)"/>
                <a:ea typeface="Calibri (MS)"/>
                <a:cs typeface="Calibri (MS)"/>
                <a:sym typeface="Calibri (MS)"/>
              </a:rPr>
              <a:t> d’un </a:t>
            </a:r>
            <a:r>
              <a:rPr lang="en-US" sz="2400" dirty="0" err="1">
                <a:solidFill>
                  <a:srgbClr val="FFFFFF"/>
                </a:solidFill>
                <a:latin typeface="Calibri (MS)"/>
                <a:ea typeface="Calibri (MS)"/>
                <a:cs typeface="Calibri (MS)"/>
                <a:sym typeface="Calibri (MS)"/>
              </a:rPr>
              <a:t>arrêté</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préfectoral</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temporaire</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d’alerte</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sécheresse</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ce</a:t>
            </a:r>
            <a:r>
              <a:rPr lang="en-US" sz="2400" dirty="0">
                <a:solidFill>
                  <a:srgbClr val="FFFFFF"/>
                </a:solidFill>
                <a:latin typeface="Calibri (MS)"/>
                <a:ea typeface="Calibri (MS)"/>
                <a:cs typeface="Calibri (MS)"/>
                <a:sym typeface="Calibri (MS)"/>
              </a:rPr>
              <a:t> qui </a:t>
            </a:r>
            <a:r>
              <a:rPr lang="en-US" sz="2400" dirty="0" err="1">
                <a:solidFill>
                  <a:srgbClr val="FFFFFF"/>
                </a:solidFill>
                <a:latin typeface="Calibri (MS)"/>
                <a:ea typeface="Calibri (MS)"/>
                <a:cs typeface="Calibri (MS)"/>
                <a:sym typeface="Calibri (MS)"/>
              </a:rPr>
              <a:t>n’est</a:t>
            </a:r>
            <a:r>
              <a:rPr lang="en-US" sz="2400" dirty="0">
                <a:solidFill>
                  <a:srgbClr val="FFFFFF"/>
                </a:solidFill>
                <a:latin typeface="Calibri (MS)"/>
                <a:ea typeface="Calibri (MS)"/>
                <a:cs typeface="Calibri (MS)"/>
                <a:sym typeface="Calibri (MS)"/>
              </a:rPr>
              <a:t> pas sans </a:t>
            </a:r>
            <a:r>
              <a:rPr lang="en-US" sz="2400" dirty="0" err="1">
                <a:solidFill>
                  <a:srgbClr val="FFFFFF"/>
                </a:solidFill>
                <a:latin typeface="Calibri (MS)"/>
                <a:ea typeface="Calibri (MS)"/>
                <a:cs typeface="Calibri (MS)"/>
                <a:sym typeface="Calibri (MS)"/>
              </a:rPr>
              <a:t>conséquence</a:t>
            </a:r>
            <a:r>
              <a:rPr lang="en-US" sz="2400" dirty="0">
                <a:solidFill>
                  <a:srgbClr val="FFFFFF"/>
                </a:solidFill>
                <a:latin typeface="Calibri (MS)"/>
                <a:ea typeface="Calibri (MS)"/>
                <a:cs typeface="Calibri (MS)"/>
                <a:sym typeface="Calibri (MS)"/>
              </a:rPr>
              <a:t> :</a:t>
            </a:r>
          </a:p>
          <a:p>
            <a:pPr marL="777240" lvl="2" indent="-259080" algn="just">
              <a:lnSpc>
                <a:spcPts val="3081"/>
              </a:lnSpc>
              <a:buFont typeface="Arial"/>
              <a:buChar char="⚬"/>
            </a:pPr>
            <a:r>
              <a:rPr lang="en-US" sz="2400" dirty="0" err="1">
                <a:solidFill>
                  <a:srgbClr val="FFFFFF"/>
                </a:solidFill>
                <a:latin typeface="Calibri (MS)"/>
                <a:ea typeface="Calibri (MS)"/>
                <a:cs typeface="Calibri (MS)"/>
                <a:sym typeface="Calibri (MS)"/>
              </a:rPr>
              <a:t>dégradation</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importante</a:t>
            </a:r>
            <a:r>
              <a:rPr lang="en-US" sz="2400" dirty="0">
                <a:solidFill>
                  <a:srgbClr val="FFFFFF"/>
                </a:solidFill>
                <a:latin typeface="Calibri (MS)"/>
                <a:ea typeface="Calibri (MS)"/>
                <a:cs typeface="Calibri (MS)"/>
                <a:sym typeface="Calibri (MS)"/>
              </a:rPr>
              <a:t> du fait de </a:t>
            </a:r>
            <a:r>
              <a:rPr lang="en-US" sz="2400" dirty="0" err="1">
                <a:solidFill>
                  <a:srgbClr val="FFFFFF"/>
                </a:solidFill>
                <a:latin typeface="Calibri (MS)"/>
                <a:ea typeface="Calibri (MS)"/>
                <a:cs typeface="Calibri (MS)"/>
                <a:sym typeface="Calibri (MS)"/>
              </a:rPr>
              <a:t>l’assèchement</a:t>
            </a:r>
            <a:r>
              <a:rPr lang="en-US" sz="2400" dirty="0">
                <a:solidFill>
                  <a:srgbClr val="FFFFFF"/>
                </a:solidFill>
                <a:latin typeface="Calibri (MS)"/>
                <a:ea typeface="Calibri (MS)"/>
                <a:cs typeface="Calibri (MS)"/>
                <a:sym typeface="Calibri (MS)"/>
              </a:rPr>
              <a:t> des </a:t>
            </a:r>
            <a:r>
              <a:rPr lang="en-US" sz="2400" dirty="0" err="1">
                <a:solidFill>
                  <a:srgbClr val="FFFFFF"/>
                </a:solidFill>
                <a:latin typeface="Calibri (MS)"/>
                <a:ea typeface="Calibri (MS)"/>
                <a:cs typeface="Calibri (MS)"/>
                <a:sym typeface="Calibri (MS)"/>
              </a:rPr>
              <a:t>maçonneries</a:t>
            </a:r>
            <a:r>
              <a:rPr lang="en-US" sz="2400" dirty="0">
                <a:solidFill>
                  <a:srgbClr val="FFFFFF"/>
                </a:solidFill>
                <a:latin typeface="Calibri (MS)"/>
                <a:ea typeface="Calibri (MS)"/>
                <a:cs typeface="Calibri (MS)"/>
                <a:sym typeface="Calibri (MS)"/>
              </a:rPr>
              <a:t> et des augmentations de </a:t>
            </a:r>
            <a:r>
              <a:rPr lang="en-US" sz="2400" dirty="0" err="1">
                <a:solidFill>
                  <a:srgbClr val="FFFFFF"/>
                </a:solidFill>
                <a:latin typeface="Calibri (MS)"/>
                <a:ea typeface="Calibri (MS)"/>
                <a:cs typeface="Calibri (MS)"/>
                <a:sym typeface="Calibri (MS)"/>
              </a:rPr>
              <a:t>températures</a:t>
            </a:r>
            <a:r>
              <a:rPr lang="en-US" sz="2400" dirty="0">
                <a:solidFill>
                  <a:srgbClr val="FFFFFF"/>
                </a:solidFill>
                <a:latin typeface="Calibri (MS)"/>
                <a:ea typeface="Calibri (MS)"/>
                <a:cs typeface="Calibri (MS)"/>
                <a:sym typeface="Calibri (MS)"/>
              </a:rPr>
              <a:t> des parties </a:t>
            </a:r>
            <a:r>
              <a:rPr lang="en-US" sz="2400" dirty="0" err="1">
                <a:solidFill>
                  <a:srgbClr val="FFFFFF"/>
                </a:solidFill>
                <a:latin typeface="Calibri (MS)"/>
                <a:ea typeface="Calibri (MS)"/>
                <a:cs typeface="Calibri (MS)"/>
                <a:sym typeface="Calibri (MS)"/>
              </a:rPr>
              <a:t>métalliques</a:t>
            </a:r>
            <a:r>
              <a:rPr lang="en-US" sz="2400" dirty="0">
                <a:solidFill>
                  <a:srgbClr val="FFFFFF"/>
                </a:solidFill>
                <a:latin typeface="Calibri (MS)"/>
                <a:ea typeface="Calibri (MS)"/>
                <a:cs typeface="Calibri (MS)"/>
                <a:sym typeface="Calibri (MS)"/>
              </a:rPr>
              <a:t> (ex. de canal </a:t>
            </a:r>
            <a:r>
              <a:rPr lang="en-US" sz="2400" dirty="0" err="1">
                <a:solidFill>
                  <a:srgbClr val="FFFFFF"/>
                </a:solidFill>
                <a:latin typeface="Calibri (MS)"/>
                <a:ea typeface="Calibri (MS)"/>
                <a:cs typeface="Calibri (MS)"/>
                <a:sym typeface="Calibri (MS)"/>
              </a:rPr>
              <a:t>métallique</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surélevé</a:t>
            </a:r>
            <a:r>
              <a:rPr lang="en-US" sz="2400" dirty="0">
                <a:solidFill>
                  <a:srgbClr val="FFFFFF"/>
                </a:solidFill>
                <a:latin typeface="Calibri (MS)"/>
                <a:ea typeface="Calibri (MS)"/>
                <a:cs typeface="Calibri (MS)"/>
                <a:sym typeface="Calibri (MS)"/>
              </a:rPr>
              <a:t>), rouille </a:t>
            </a:r>
            <a:r>
              <a:rPr lang="en-US" sz="2400" dirty="0" err="1">
                <a:solidFill>
                  <a:srgbClr val="FFFFFF"/>
                </a:solidFill>
                <a:latin typeface="Calibri (MS)"/>
                <a:ea typeface="Calibri (MS)"/>
                <a:cs typeface="Calibri (MS)"/>
                <a:sym typeface="Calibri (MS)"/>
              </a:rPr>
              <a:t>accélérée</a:t>
            </a:r>
            <a:r>
              <a:rPr lang="en-US" sz="2400" dirty="0">
                <a:solidFill>
                  <a:srgbClr val="FFFFFF"/>
                </a:solidFill>
                <a:latin typeface="Calibri (MS)"/>
                <a:ea typeface="Calibri (MS)"/>
                <a:cs typeface="Calibri (MS)"/>
                <a:sym typeface="Calibri (MS)"/>
              </a:rPr>
              <a:t> car mise à </a:t>
            </a:r>
            <a:r>
              <a:rPr lang="en-US" sz="2400" dirty="0" err="1">
                <a:solidFill>
                  <a:srgbClr val="FFFFFF"/>
                </a:solidFill>
                <a:latin typeface="Calibri (MS)"/>
                <a:ea typeface="Calibri (MS)"/>
                <a:cs typeface="Calibri (MS)"/>
                <a:sym typeface="Calibri (MS)"/>
              </a:rPr>
              <a:t>l’air</a:t>
            </a:r>
            <a:r>
              <a:rPr lang="en-US" sz="2400" dirty="0">
                <a:solidFill>
                  <a:srgbClr val="FFFFFF"/>
                </a:solidFill>
                <a:latin typeface="Calibri (MS)"/>
                <a:ea typeface="Calibri (MS)"/>
                <a:cs typeface="Calibri (MS)"/>
                <a:sym typeface="Calibri (MS)"/>
              </a:rPr>
              <a:t> libre.</a:t>
            </a:r>
          </a:p>
          <a:p>
            <a:pPr marL="777240" lvl="2" indent="-259080" algn="just">
              <a:lnSpc>
                <a:spcPts val="3081"/>
              </a:lnSpc>
              <a:buFont typeface="Arial"/>
              <a:buChar char="⚬"/>
            </a:pPr>
            <a:r>
              <a:rPr lang="en-US" sz="2400" dirty="0">
                <a:solidFill>
                  <a:srgbClr val="FFFFFF"/>
                </a:solidFill>
                <a:latin typeface="Calibri (MS)"/>
                <a:ea typeface="Calibri (MS)"/>
                <a:cs typeface="Calibri (MS)"/>
                <a:sym typeface="Calibri (MS)"/>
              </a:rPr>
              <a:t>les </a:t>
            </a:r>
            <a:r>
              <a:rPr lang="en-US" sz="2400" dirty="0" err="1">
                <a:solidFill>
                  <a:srgbClr val="FFFFFF"/>
                </a:solidFill>
                <a:latin typeface="Calibri (MS)"/>
                <a:ea typeface="Calibri (MS)"/>
                <a:cs typeface="Calibri (MS)"/>
                <a:sym typeface="Calibri (MS)"/>
              </a:rPr>
              <a:t>conduites</a:t>
            </a:r>
            <a:r>
              <a:rPr lang="en-US" sz="2400" dirty="0">
                <a:solidFill>
                  <a:srgbClr val="FFFFFF"/>
                </a:solidFill>
                <a:latin typeface="Calibri (MS)"/>
                <a:ea typeface="Calibri (MS)"/>
                <a:cs typeface="Calibri (MS)"/>
                <a:sym typeface="Calibri (MS)"/>
              </a:rPr>
              <a:t> ne </a:t>
            </a:r>
            <a:r>
              <a:rPr lang="en-US" sz="2400" dirty="0" err="1">
                <a:solidFill>
                  <a:srgbClr val="FFFFFF"/>
                </a:solidFill>
                <a:latin typeface="Calibri (MS)"/>
                <a:ea typeface="Calibri (MS)"/>
                <a:cs typeface="Calibri (MS)"/>
                <a:sym typeface="Calibri (MS)"/>
              </a:rPr>
              <a:t>sont</a:t>
            </a:r>
            <a:r>
              <a:rPr lang="en-US" sz="2400" dirty="0">
                <a:solidFill>
                  <a:srgbClr val="FFFFFF"/>
                </a:solidFill>
                <a:latin typeface="Calibri (MS)"/>
                <a:ea typeface="Calibri (MS)"/>
                <a:cs typeface="Calibri (MS)"/>
                <a:sym typeface="Calibri (MS)"/>
              </a:rPr>
              <a:t> plus </a:t>
            </a:r>
            <a:r>
              <a:rPr lang="en-US" sz="2400" dirty="0" err="1">
                <a:solidFill>
                  <a:srgbClr val="FFFFFF"/>
                </a:solidFill>
                <a:latin typeface="Calibri (MS)"/>
                <a:ea typeface="Calibri (MS)"/>
                <a:cs typeface="Calibri (MS)"/>
                <a:sym typeface="Calibri (MS)"/>
              </a:rPr>
              <a:t>en</a:t>
            </a:r>
            <a:r>
              <a:rPr lang="en-US" sz="2400" dirty="0">
                <a:solidFill>
                  <a:srgbClr val="FFFFFF"/>
                </a:solidFill>
                <a:latin typeface="Calibri (MS)"/>
                <a:ea typeface="Calibri (MS)"/>
                <a:cs typeface="Calibri (MS)"/>
                <a:sym typeface="Calibri (MS)"/>
              </a:rPr>
              <a:t> eau du fait des </a:t>
            </a:r>
            <a:r>
              <a:rPr lang="en-US" sz="2400" dirty="0" err="1">
                <a:solidFill>
                  <a:srgbClr val="FFFFFF"/>
                </a:solidFill>
                <a:latin typeface="Calibri (MS)"/>
                <a:ea typeface="Calibri (MS)"/>
                <a:cs typeface="Calibri (MS)"/>
                <a:sym typeface="Calibri (MS)"/>
              </a:rPr>
              <a:t>fuites</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existant</a:t>
            </a:r>
            <a:r>
              <a:rPr lang="en-US" sz="2400" dirty="0">
                <a:solidFill>
                  <a:srgbClr val="FFFFFF"/>
                </a:solidFill>
                <a:latin typeface="Calibri (MS)"/>
                <a:ea typeface="Calibri (MS)"/>
                <a:cs typeface="Calibri (MS)"/>
                <a:sym typeface="Calibri (MS)"/>
              </a:rPr>
              <a:t> sur les </a:t>
            </a:r>
            <a:r>
              <a:rPr lang="en-US" sz="2400" dirty="0" err="1">
                <a:solidFill>
                  <a:srgbClr val="FFFFFF"/>
                </a:solidFill>
                <a:latin typeface="Calibri (MS)"/>
                <a:ea typeface="Calibri (MS)"/>
                <a:cs typeface="Calibri (MS)"/>
                <a:sym typeface="Calibri (MS)"/>
              </a:rPr>
              <a:t>vannes</a:t>
            </a:r>
            <a:r>
              <a:rPr lang="en-US" sz="2400" dirty="0">
                <a:solidFill>
                  <a:srgbClr val="FFFFFF"/>
                </a:solidFill>
                <a:latin typeface="Calibri (MS)"/>
                <a:ea typeface="Calibri (MS)"/>
                <a:cs typeface="Calibri (MS)"/>
                <a:sym typeface="Calibri (MS)"/>
              </a:rPr>
              <a:t> de pied. On a </a:t>
            </a:r>
            <a:r>
              <a:rPr lang="en-US" sz="2400" dirty="0" err="1">
                <a:solidFill>
                  <a:srgbClr val="FFFFFF"/>
                </a:solidFill>
                <a:latin typeface="Calibri (MS)"/>
                <a:ea typeface="Calibri (MS)"/>
                <a:cs typeface="Calibri (MS)"/>
                <a:sym typeface="Calibri (MS)"/>
              </a:rPr>
              <a:t>alors</a:t>
            </a:r>
            <a:r>
              <a:rPr lang="en-US" sz="2400" dirty="0">
                <a:solidFill>
                  <a:srgbClr val="FFFFFF"/>
                </a:solidFill>
                <a:latin typeface="Calibri (MS)"/>
                <a:ea typeface="Calibri (MS)"/>
                <a:cs typeface="Calibri (MS)"/>
                <a:sym typeface="Calibri (MS)"/>
              </a:rPr>
              <a:t> un </a:t>
            </a:r>
            <a:r>
              <a:rPr lang="en-US" sz="2400" dirty="0" err="1">
                <a:solidFill>
                  <a:srgbClr val="FFFFFF"/>
                </a:solidFill>
                <a:latin typeface="Calibri (MS)"/>
                <a:ea typeface="Calibri (MS)"/>
                <a:cs typeface="Calibri (MS)"/>
                <a:sym typeface="Calibri (MS)"/>
              </a:rPr>
              <a:t>échauffement</a:t>
            </a:r>
            <a:r>
              <a:rPr lang="en-US" sz="2400" dirty="0">
                <a:solidFill>
                  <a:srgbClr val="FFFFFF"/>
                </a:solidFill>
                <a:latin typeface="Calibri (MS)"/>
                <a:ea typeface="Calibri (MS)"/>
                <a:cs typeface="Calibri (MS)"/>
                <a:sym typeface="Calibri (MS)"/>
              </a:rPr>
              <a:t> et </a:t>
            </a:r>
            <a:r>
              <a:rPr lang="en-US" sz="2400" dirty="0" err="1">
                <a:solidFill>
                  <a:srgbClr val="FFFFFF"/>
                </a:solidFill>
                <a:latin typeface="Calibri (MS)"/>
                <a:ea typeface="Calibri (MS)"/>
                <a:cs typeface="Calibri (MS)"/>
                <a:sym typeface="Calibri (MS)"/>
              </a:rPr>
              <a:t>une</a:t>
            </a:r>
            <a:r>
              <a:rPr lang="en-US" sz="2400" dirty="0">
                <a:solidFill>
                  <a:srgbClr val="FFFFFF"/>
                </a:solidFill>
                <a:latin typeface="Calibri (MS)"/>
                <a:ea typeface="Calibri (MS)"/>
                <a:cs typeface="Calibri (MS)"/>
                <a:sym typeface="Calibri (MS)"/>
              </a:rPr>
              <a:t> dilatation des </a:t>
            </a:r>
            <a:r>
              <a:rPr lang="en-US" sz="2400" dirty="0" err="1">
                <a:solidFill>
                  <a:srgbClr val="FFFFFF"/>
                </a:solidFill>
                <a:latin typeface="Calibri (MS)"/>
                <a:ea typeface="Calibri (MS)"/>
                <a:cs typeface="Calibri (MS)"/>
                <a:sym typeface="Calibri (MS)"/>
              </a:rPr>
              <a:t>conduites</a:t>
            </a:r>
            <a:r>
              <a:rPr lang="en-US" sz="2400" dirty="0">
                <a:solidFill>
                  <a:srgbClr val="FFFFFF"/>
                </a:solidFill>
                <a:latin typeface="Calibri (MS)"/>
                <a:ea typeface="Calibri (MS)"/>
                <a:cs typeface="Calibri (MS)"/>
                <a:sym typeface="Calibri (MS)"/>
              </a:rPr>
              <a:t> non </a:t>
            </a:r>
            <a:r>
              <a:rPr lang="en-US" sz="2400" dirty="0" err="1">
                <a:solidFill>
                  <a:srgbClr val="FFFFFF"/>
                </a:solidFill>
                <a:latin typeface="Calibri (MS)"/>
                <a:ea typeface="Calibri (MS)"/>
                <a:cs typeface="Calibri (MS)"/>
                <a:sym typeface="Calibri (MS)"/>
              </a:rPr>
              <a:t>enterrées</a:t>
            </a:r>
            <a:r>
              <a:rPr lang="en-US" sz="2400" dirty="0">
                <a:solidFill>
                  <a:srgbClr val="FFFFFF"/>
                </a:solidFill>
                <a:latin typeface="Calibri (MS)"/>
                <a:ea typeface="Calibri (MS)"/>
                <a:cs typeface="Calibri (MS)"/>
                <a:sym typeface="Calibri (MS)"/>
              </a:rPr>
              <a:t>.</a:t>
            </a:r>
          </a:p>
          <a:p>
            <a:pPr marL="777240" lvl="2" indent="-259080" algn="just">
              <a:lnSpc>
                <a:spcPts val="3081"/>
              </a:lnSpc>
              <a:buFont typeface="Arial"/>
              <a:buChar char="⚬"/>
            </a:pPr>
            <a:r>
              <a:rPr lang="en-US" sz="2400" dirty="0" err="1">
                <a:solidFill>
                  <a:srgbClr val="FFFFFF"/>
                </a:solidFill>
                <a:latin typeface="Calibri (MS)"/>
                <a:ea typeface="Calibri (MS)"/>
                <a:cs typeface="Calibri (MS)"/>
                <a:sym typeface="Calibri (MS)"/>
              </a:rPr>
              <a:t>certains</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piquages</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particuliers</a:t>
            </a:r>
            <a:r>
              <a:rPr lang="en-US" sz="2400" dirty="0">
                <a:solidFill>
                  <a:srgbClr val="FFFFFF"/>
                </a:solidFill>
                <a:latin typeface="Calibri (MS)"/>
                <a:ea typeface="Calibri (MS)"/>
                <a:cs typeface="Calibri (MS)"/>
                <a:sym typeface="Calibri (MS)"/>
              </a:rPr>
              <a:t> sur les ouvrages ne </a:t>
            </a:r>
            <a:r>
              <a:rPr lang="en-US" sz="2400" dirty="0" err="1">
                <a:solidFill>
                  <a:srgbClr val="FFFFFF"/>
                </a:solidFill>
                <a:latin typeface="Calibri (MS)"/>
                <a:ea typeface="Calibri (MS)"/>
                <a:cs typeface="Calibri (MS)"/>
                <a:sym typeface="Calibri (MS)"/>
              </a:rPr>
              <a:t>sont</a:t>
            </a:r>
            <a:r>
              <a:rPr lang="en-US" sz="2400" dirty="0">
                <a:solidFill>
                  <a:srgbClr val="FFFFFF"/>
                </a:solidFill>
                <a:latin typeface="Calibri (MS)"/>
                <a:ea typeface="Calibri (MS)"/>
                <a:cs typeface="Calibri (MS)"/>
                <a:sym typeface="Calibri (MS)"/>
              </a:rPr>
              <a:t> plus </a:t>
            </a:r>
            <a:r>
              <a:rPr lang="en-US" sz="2400" dirty="0" err="1">
                <a:solidFill>
                  <a:srgbClr val="FFFFFF"/>
                </a:solidFill>
                <a:latin typeface="Calibri (MS)"/>
                <a:ea typeface="Calibri (MS)"/>
                <a:cs typeface="Calibri (MS)"/>
                <a:sym typeface="Calibri (MS)"/>
              </a:rPr>
              <a:t>alimentés</a:t>
            </a:r>
            <a:r>
              <a:rPr lang="en-US" sz="2400" dirty="0">
                <a:solidFill>
                  <a:srgbClr val="FFFFFF"/>
                </a:solidFill>
                <a:latin typeface="Calibri (MS)"/>
                <a:ea typeface="Calibri (MS)"/>
                <a:cs typeface="Calibri (MS)"/>
                <a:sym typeface="Calibri (MS)"/>
              </a:rPr>
              <a:t> (pisciculture par </a:t>
            </a:r>
            <a:r>
              <a:rPr lang="en-US" sz="2400" dirty="0" err="1">
                <a:solidFill>
                  <a:srgbClr val="FFFFFF"/>
                </a:solidFill>
                <a:latin typeface="Calibri (MS)"/>
                <a:ea typeface="Calibri (MS)"/>
                <a:cs typeface="Calibri (MS)"/>
                <a:sym typeface="Calibri (MS)"/>
              </a:rPr>
              <a:t>exemple</a:t>
            </a:r>
            <a:r>
              <a:rPr lang="en-US" sz="2400" dirty="0">
                <a:solidFill>
                  <a:srgbClr val="FFFFFF"/>
                </a:solidFill>
                <a:latin typeface="Calibri (MS)"/>
                <a:ea typeface="Calibri (MS)"/>
                <a:cs typeface="Calibri (MS)"/>
                <a:sym typeface="Calibri (MS)"/>
              </a:rPr>
              <a:t>).</a:t>
            </a:r>
          </a:p>
          <a:p>
            <a:pPr marL="777240" lvl="2" indent="-259080" algn="just">
              <a:lnSpc>
                <a:spcPts val="3081"/>
              </a:lnSpc>
              <a:buFont typeface="Arial"/>
              <a:buChar char="⚬"/>
            </a:pPr>
            <a:r>
              <a:rPr lang="en-US" sz="2400" dirty="0">
                <a:solidFill>
                  <a:srgbClr val="FFFFFF"/>
                </a:solidFill>
                <a:latin typeface="Calibri (MS)"/>
                <a:ea typeface="Calibri (MS)"/>
                <a:cs typeface="Calibri (MS)"/>
                <a:sym typeface="Calibri (MS)"/>
              </a:rPr>
              <a:t>“Tensions” avec les </a:t>
            </a:r>
            <a:r>
              <a:rPr lang="en-US" sz="2400" dirty="0" err="1">
                <a:solidFill>
                  <a:srgbClr val="FFFFFF"/>
                </a:solidFill>
                <a:latin typeface="Calibri (MS)"/>
                <a:ea typeface="Calibri (MS)"/>
                <a:cs typeface="Calibri (MS)"/>
                <a:sym typeface="Calibri (MS)"/>
              </a:rPr>
              <a:t>pêcheurs</a:t>
            </a:r>
            <a:endParaRPr lang="en-US" sz="2400" dirty="0">
              <a:solidFill>
                <a:srgbClr val="FFFFFF"/>
              </a:solidFill>
              <a:latin typeface="Calibri (MS)"/>
              <a:ea typeface="Calibri (MS)"/>
              <a:cs typeface="Calibri (MS)"/>
              <a:sym typeface="Calibri (MS)"/>
            </a:endParaRPr>
          </a:p>
          <a:p>
            <a:pPr marL="777240" lvl="2" indent="-259080" algn="just">
              <a:lnSpc>
                <a:spcPts val="3081"/>
              </a:lnSpc>
            </a:pPr>
            <a:endParaRPr lang="en-US" sz="2400" dirty="0">
              <a:solidFill>
                <a:srgbClr val="FFFFFF"/>
              </a:solidFill>
              <a:latin typeface="Calibri (MS)"/>
              <a:ea typeface="Calibri (MS)"/>
              <a:cs typeface="Calibri (MS)"/>
              <a:sym typeface="Calibri (MS)"/>
            </a:endParaRPr>
          </a:p>
          <a:p>
            <a:pPr marL="91440" lvl="1" indent="-45720" algn="just">
              <a:lnSpc>
                <a:spcPts val="3081"/>
              </a:lnSpc>
              <a:buFont typeface="Arial"/>
              <a:buChar char="•"/>
            </a:pPr>
            <a:r>
              <a:rPr lang="en-US" sz="2400" dirty="0" err="1">
                <a:solidFill>
                  <a:srgbClr val="FFFFFF"/>
                </a:solidFill>
                <a:latin typeface="Calibri (MS)"/>
                <a:ea typeface="Calibri (MS)"/>
                <a:cs typeface="Calibri (MS)"/>
                <a:sym typeface="Calibri (MS)"/>
              </a:rPr>
              <a:t>L’arrêt</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complet</a:t>
            </a:r>
            <a:r>
              <a:rPr lang="en-US" sz="2400" dirty="0">
                <a:solidFill>
                  <a:srgbClr val="FFFFFF"/>
                </a:solidFill>
                <a:latin typeface="Calibri (MS)"/>
                <a:ea typeface="Calibri (MS)"/>
                <a:cs typeface="Calibri (MS)"/>
                <a:sym typeface="Calibri (MS)"/>
              </a:rPr>
              <a:t> des machines sur </a:t>
            </a:r>
            <a:r>
              <a:rPr lang="en-US" sz="2400" dirty="0" err="1">
                <a:solidFill>
                  <a:srgbClr val="FFFFFF"/>
                </a:solidFill>
                <a:latin typeface="Calibri (MS)"/>
                <a:ea typeface="Calibri (MS)"/>
                <a:cs typeface="Calibri (MS)"/>
                <a:sym typeface="Calibri (MS)"/>
              </a:rPr>
              <a:t>plusieurs</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mois</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implique</a:t>
            </a:r>
            <a:r>
              <a:rPr lang="en-US" sz="2400" dirty="0">
                <a:solidFill>
                  <a:srgbClr val="FFFFFF"/>
                </a:solidFill>
                <a:latin typeface="Calibri (MS)"/>
                <a:ea typeface="Calibri (MS)"/>
                <a:cs typeface="Calibri (MS)"/>
                <a:sym typeface="Calibri (MS)"/>
              </a:rPr>
              <a:t> un </a:t>
            </a:r>
            <a:r>
              <a:rPr lang="en-US" sz="2400" dirty="0" err="1">
                <a:solidFill>
                  <a:srgbClr val="FFFFFF"/>
                </a:solidFill>
                <a:latin typeface="Calibri (MS)"/>
                <a:ea typeface="Calibri (MS)"/>
                <a:cs typeface="Calibri (MS)"/>
                <a:sym typeface="Calibri (MS)"/>
              </a:rPr>
              <a:t>contrôle</a:t>
            </a:r>
            <a:r>
              <a:rPr lang="en-US" sz="2400" dirty="0">
                <a:solidFill>
                  <a:srgbClr val="FFFFFF"/>
                </a:solidFill>
                <a:latin typeface="Calibri (MS)"/>
                <a:ea typeface="Calibri (MS)"/>
                <a:cs typeface="Calibri (MS)"/>
                <a:sym typeface="Calibri (MS)"/>
              </a:rPr>
              <a:t> très </a:t>
            </a:r>
            <a:r>
              <a:rPr lang="en-US" sz="2400" dirty="0" err="1">
                <a:solidFill>
                  <a:srgbClr val="FFFFFF"/>
                </a:solidFill>
                <a:latin typeface="Calibri (MS)"/>
                <a:ea typeface="Calibri (MS)"/>
                <a:cs typeface="Calibri (MS)"/>
                <a:sym typeface="Calibri (MS)"/>
              </a:rPr>
              <a:t>approfondi</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lors</a:t>
            </a:r>
            <a:r>
              <a:rPr lang="en-US" sz="2400" dirty="0">
                <a:solidFill>
                  <a:srgbClr val="FFFFFF"/>
                </a:solidFill>
                <a:latin typeface="Calibri (MS)"/>
                <a:ea typeface="Calibri (MS)"/>
                <a:cs typeface="Calibri (MS)"/>
                <a:sym typeface="Calibri (MS)"/>
              </a:rPr>
              <a:t> de la remise </a:t>
            </a:r>
            <a:r>
              <a:rPr lang="en-US" sz="2400" dirty="0" err="1">
                <a:solidFill>
                  <a:srgbClr val="FFFFFF"/>
                </a:solidFill>
                <a:latin typeface="Calibri (MS)"/>
                <a:ea typeface="Calibri (MS)"/>
                <a:cs typeface="Calibri (MS)"/>
                <a:sym typeface="Calibri (MS)"/>
              </a:rPr>
              <a:t>en</a:t>
            </a:r>
            <a:r>
              <a:rPr lang="en-US" sz="2400" dirty="0">
                <a:solidFill>
                  <a:srgbClr val="FFFFFF"/>
                </a:solidFill>
                <a:latin typeface="Calibri (MS)"/>
                <a:ea typeface="Calibri (MS)"/>
                <a:cs typeface="Calibri (MS)"/>
                <a:sym typeface="Calibri (MS)"/>
              </a:rPr>
              <a:t> route, les </a:t>
            </a:r>
            <a:r>
              <a:rPr lang="en-US" sz="2400" dirty="0" err="1">
                <a:solidFill>
                  <a:srgbClr val="FFFFFF"/>
                </a:solidFill>
                <a:latin typeface="Calibri (MS)"/>
                <a:ea typeface="Calibri (MS)"/>
                <a:cs typeface="Calibri (MS)"/>
                <a:sym typeface="Calibri (MS)"/>
              </a:rPr>
              <a:t>dispositifs</a:t>
            </a:r>
            <a:r>
              <a:rPr lang="en-US" sz="2400" dirty="0">
                <a:solidFill>
                  <a:srgbClr val="FFFFFF"/>
                </a:solidFill>
                <a:latin typeface="Calibri (MS)"/>
                <a:ea typeface="Calibri (MS)"/>
                <a:cs typeface="Calibri (MS)"/>
                <a:sym typeface="Calibri (MS)"/>
              </a:rPr>
              <a:t> de lubrification </a:t>
            </a:r>
            <a:r>
              <a:rPr lang="en-US" sz="2400" dirty="0" err="1">
                <a:solidFill>
                  <a:srgbClr val="FFFFFF"/>
                </a:solidFill>
                <a:latin typeface="Calibri (MS)"/>
                <a:ea typeface="Calibri (MS)"/>
                <a:cs typeface="Calibri (MS)"/>
                <a:sym typeface="Calibri (MS)"/>
              </a:rPr>
              <a:t>n’ayant</a:t>
            </a:r>
            <a:r>
              <a:rPr lang="en-US" sz="2400" dirty="0">
                <a:solidFill>
                  <a:srgbClr val="FFFFFF"/>
                </a:solidFill>
                <a:latin typeface="Calibri (MS)"/>
                <a:ea typeface="Calibri (MS)"/>
                <a:cs typeface="Calibri (MS)"/>
                <a:sym typeface="Calibri (MS)"/>
              </a:rPr>
              <a:t> pas </a:t>
            </a:r>
            <a:r>
              <a:rPr lang="en-US" sz="2400" dirty="0" err="1">
                <a:solidFill>
                  <a:srgbClr val="FFFFFF"/>
                </a:solidFill>
                <a:latin typeface="Calibri (MS)"/>
                <a:ea typeface="Calibri (MS)"/>
                <a:cs typeface="Calibri (MS)"/>
                <a:sym typeface="Calibri (MS)"/>
              </a:rPr>
              <a:t>joué</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leur</a:t>
            </a:r>
            <a:r>
              <a:rPr lang="en-US" sz="2400" dirty="0">
                <a:solidFill>
                  <a:srgbClr val="FFFFFF"/>
                </a:solidFill>
                <a:latin typeface="Calibri (MS)"/>
                <a:ea typeface="Calibri (MS)"/>
                <a:cs typeface="Calibri (MS)"/>
                <a:sym typeface="Calibri (MS)"/>
              </a:rPr>
              <a:t> </a:t>
            </a:r>
            <a:r>
              <a:rPr lang="en-US" sz="2400" dirty="0" err="1">
                <a:solidFill>
                  <a:srgbClr val="FFFFFF"/>
                </a:solidFill>
                <a:latin typeface="Calibri (MS)"/>
                <a:ea typeface="Calibri (MS)"/>
                <a:cs typeface="Calibri (MS)"/>
                <a:sym typeface="Calibri (MS)"/>
              </a:rPr>
              <a:t>rôle</a:t>
            </a:r>
            <a:r>
              <a:rPr lang="en-US" sz="2400" dirty="0">
                <a:solidFill>
                  <a:srgbClr val="FFFFFF"/>
                </a:solidFill>
                <a:latin typeface="Calibri (MS)"/>
                <a:ea typeface="Calibri (MS)"/>
                <a:cs typeface="Calibri (MS)"/>
                <a:sym typeface="Calibri (MS)"/>
              </a:rPr>
              <a:t> pendant </a:t>
            </a:r>
            <a:r>
              <a:rPr lang="en-US" sz="2400" dirty="0" err="1">
                <a:solidFill>
                  <a:srgbClr val="FFFFFF"/>
                </a:solidFill>
                <a:latin typeface="Calibri (MS)"/>
                <a:ea typeface="Calibri (MS)"/>
                <a:cs typeface="Calibri (MS)"/>
                <a:sym typeface="Calibri (MS)"/>
              </a:rPr>
              <a:t>longtemps</a:t>
            </a:r>
            <a:r>
              <a:rPr lang="en-US" sz="2400" dirty="0">
                <a:solidFill>
                  <a:srgbClr val="FFFFFF"/>
                </a:solidFill>
                <a:latin typeface="Calibri (MS)"/>
                <a:ea typeface="Calibri (MS)"/>
                <a:cs typeface="Calibri (MS)"/>
                <a:sym typeface="Calibri (MS)"/>
              </a:rPr>
              <a:t>.</a:t>
            </a:r>
          </a:p>
          <a:p>
            <a:pPr algn="l">
              <a:lnSpc>
                <a:spcPts val="2592"/>
              </a:lnSpc>
            </a:pPr>
            <a:endParaRPr lang="en-US" sz="2400" dirty="0">
              <a:solidFill>
                <a:srgbClr val="FFFFFF"/>
              </a:solidFill>
              <a:latin typeface="Calibri (MS)"/>
              <a:ea typeface="Calibri (MS)"/>
              <a:cs typeface="Calibri (MS)"/>
              <a:sym typeface="Calibri (MS)"/>
            </a:endParaRPr>
          </a:p>
        </p:txBody>
      </p:sp>
      <p:sp>
        <p:nvSpPr>
          <p:cNvPr id="6" name="TextBox 6"/>
          <p:cNvSpPr txBox="1"/>
          <p:nvPr/>
        </p:nvSpPr>
        <p:spPr>
          <a:xfrm>
            <a:off x="186051" y="672846"/>
            <a:ext cx="16563365" cy="673608"/>
          </a:xfrm>
          <a:prstGeom prst="rect">
            <a:avLst/>
          </a:prstGeom>
        </p:spPr>
        <p:txBody>
          <a:bodyPr lIns="0" tIns="0" rIns="0" bIns="0" rtlCol="0" anchor="t">
            <a:spAutoFit/>
          </a:bodyPr>
          <a:lstStyle/>
          <a:p>
            <a:pPr algn="l">
              <a:lnSpc>
                <a:spcPts val="4536"/>
              </a:lnSpc>
            </a:pPr>
            <a:r>
              <a:rPr lang="en-US" sz="4200" b="1">
                <a:solidFill>
                  <a:srgbClr val="FFFFFF"/>
                </a:solidFill>
                <a:latin typeface="Calibri (MS) Bold"/>
                <a:ea typeface="Calibri (MS) Bold"/>
                <a:cs typeface="Calibri (MS) Bold"/>
                <a:sym typeface="Calibri (MS) Bold"/>
              </a:rPr>
              <a:t>Retour d’expérience sur la gestion des sécheresses : Exemple des Vosges</a:t>
            </a:r>
          </a:p>
        </p:txBody>
      </p:sp>
      <p:sp>
        <p:nvSpPr>
          <p:cNvPr id="7" name="Freeform 7"/>
          <p:cNvSpPr/>
          <p:nvPr/>
        </p:nvSpPr>
        <p:spPr>
          <a:xfrm>
            <a:off x="15031408" y="1687351"/>
            <a:ext cx="2318808" cy="2195375"/>
          </a:xfrm>
          <a:custGeom>
            <a:avLst/>
            <a:gdLst/>
            <a:ahLst/>
            <a:cxnLst/>
            <a:rect l="l" t="t" r="r" b="b"/>
            <a:pathLst>
              <a:path w="2318808" h="2195375">
                <a:moveTo>
                  <a:pt x="0" y="0"/>
                </a:moveTo>
                <a:lnTo>
                  <a:pt x="2318808" y="0"/>
                </a:lnTo>
                <a:lnTo>
                  <a:pt x="2318808" y="2195374"/>
                </a:lnTo>
                <a:lnTo>
                  <a:pt x="0" y="2195374"/>
                </a:lnTo>
                <a:lnTo>
                  <a:pt x="0" y="0"/>
                </a:lnTo>
                <a:close/>
              </a:path>
            </a:pathLst>
          </a:custGeom>
          <a:blipFill>
            <a:blip r:embed="rId2"/>
            <a:stretch>
              <a:fillRect/>
            </a:stretch>
          </a:blipFill>
        </p:spPr>
      </p:sp>
      <p:sp>
        <p:nvSpPr>
          <p:cNvPr id="8" name="Freeform 8"/>
          <p:cNvSpPr/>
          <p:nvPr/>
        </p:nvSpPr>
        <p:spPr>
          <a:xfrm>
            <a:off x="14298285" y="4024521"/>
            <a:ext cx="3785055" cy="5636682"/>
          </a:xfrm>
          <a:custGeom>
            <a:avLst/>
            <a:gdLst/>
            <a:ahLst/>
            <a:cxnLst/>
            <a:rect l="l" t="t" r="r" b="b"/>
            <a:pathLst>
              <a:path w="3785055" h="5636682">
                <a:moveTo>
                  <a:pt x="0" y="0"/>
                </a:moveTo>
                <a:lnTo>
                  <a:pt x="3785055" y="0"/>
                </a:lnTo>
                <a:lnTo>
                  <a:pt x="3785055" y="5636682"/>
                </a:lnTo>
                <a:lnTo>
                  <a:pt x="0" y="5636682"/>
                </a:lnTo>
                <a:lnTo>
                  <a:pt x="0" y="0"/>
                </a:lnTo>
                <a:close/>
              </a:path>
            </a:pathLst>
          </a:custGeom>
          <a:blipFill>
            <a:blip r:embed="rId3"/>
            <a:stretch>
              <a:fillRect/>
            </a:stretch>
          </a:blipFill>
        </p:spPr>
      </p:sp>
      <p:sp>
        <p:nvSpPr>
          <p:cNvPr id="9" name="TextBox 9"/>
          <p:cNvSpPr txBox="1"/>
          <p:nvPr/>
        </p:nvSpPr>
        <p:spPr>
          <a:xfrm>
            <a:off x="17811523" y="9762898"/>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Open Sans"/>
                <a:ea typeface="Open Sans"/>
                <a:cs typeface="Open Sans"/>
                <a:sym typeface="Open Sans"/>
              </a:rPr>
              <a:t>26</a:t>
            </a:r>
          </a:p>
        </p:txBody>
      </p:sp>
      <p:sp>
        <p:nvSpPr>
          <p:cNvPr id="10" name="Freeform 10"/>
          <p:cNvSpPr/>
          <p:nvPr/>
        </p:nvSpPr>
        <p:spPr>
          <a:xfrm>
            <a:off x="186051" y="9659767"/>
            <a:ext cx="1050062" cy="488279"/>
          </a:xfrm>
          <a:custGeom>
            <a:avLst/>
            <a:gdLst/>
            <a:ahLst/>
            <a:cxnLst/>
            <a:rect l="l" t="t" r="r" b="b"/>
            <a:pathLst>
              <a:path w="1050062" h="488279">
                <a:moveTo>
                  <a:pt x="0" y="0"/>
                </a:moveTo>
                <a:lnTo>
                  <a:pt x="1050062" y="0"/>
                </a:lnTo>
                <a:lnTo>
                  <a:pt x="1050062" y="488279"/>
                </a:lnTo>
                <a:lnTo>
                  <a:pt x="0" y="488279"/>
                </a:lnTo>
                <a:lnTo>
                  <a:pt x="0" y="0"/>
                </a:lnTo>
                <a:close/>
              </a:path>
            </a:pathLst>
          </a:custGeom>
          <a:blipFill>
            <a:blip r:embed="rId4"/>
            <a:stretch>
              <a:fillRect/>
            </a:stretch>
          </a:blip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83B5C"/>
        </a:solidFill>
        <a:effectLst/>
      </p:bgPr>
    </p:bg>
    <p:spTree>
      <p:nvGrpSpPr>
        <p:cNvPr id="1" name=""/>
        <p:cNvGrpSpPr/>
        <p:nvPr/>
      </p:nvGrpSpPr>
      <p:grpSpPr>
        <a:xfrm>
          <a:off x="0" y="0"/>
          <a:ext cx="0" cy="0"/>
          <a:chOff x="0" y="0"/>
          <a:chExt cx="0" cy="0"/>
        </a:xfrm>
      </p:grpSpPr>
      <p:grpSp>
        <p:nvGrpSpPr>
          <p:cNvPr id="2" name="Group 2"/>
          <p:cNvGrpSpPr/>
          <p:nvPr/>
        </p:nvGrpSpPr>
        <p:grpSpPr>
          <a:xfrm>
            <a:off x="0" y="472894"/>
            <a:ext cx="18288000" cy="1072661"/>
            <a:chOff x="0" y="0"/>
            <a:chExt cx="23129395" cy="1356628"/>
          </a:xfrm>
        </p:grpSpPr>
        <p:sp>
          <p:nvSpPr>
            <p:cNvPr id="3" name="Freeform 3"/>
            <p:cNvSpPr/>
            <p:nvPr/>
          </p:nvSpPr>
          <p:spPr>
            <a:xfrm>
              <a:off x="0" y="0"/>
              <a:ext cx="23129396" cy="1356628"/>
            </a:xfrm>
            <a:custGeom>
              <a:avLst/>
              <a:gdLst/>
              <a:ahLst/>
              <a:cxnLst/>
              <a:rect l="l" t="t" r="r" b="b"/>
              <a:pathLst>
                <a:path w="23129396" h="1356628">
                  <a:moveTo>
                    <a:pt x="0" y="0"/>
                  </a:moveTo>
                  <a:lnTo>
                    <a:pt x="23129396" y="0"/>
                  </a:lnTo>
                  <a:lnTo>
                    <a:pt x="23129396" y="1356628"/>
                  </a:lnTo>
                  <a:lnTo>
                    <a:pt x="0" y="1356628"/>
                  </a:lnTo>
                  <a:close/>
                </a:path>
              </a:pathLst>
            </a:custGeom>
            <a:solidFill>
              <a:srgbClr val="63B8CC">
                <a:alpha val="89804"/>
              </a:srgbClr>
            </a:solidFill>
          </p:spPr>
        </p:sp>
        <p:sp>
          <p:nvSpPr>
            <p:cNvPr id="4" name="TextBox 4"/>
            <p:cNvSpPr txBox="1"/>
            <p:nvPr/>
          </p:nvSpPr>
          <p:spPr>
            <a:xfrm>
              <a:off x="0" y="0"/>
              <a:ext cx="23129395" cy="1356628"/>
            </a:xfrm>
            <a:prstGeom prst="rect">
              <a:avLst/>
            </a:prstGeom>
          </p:spPr>
          <p:txBody>
            <a:bodyPr lIns="5007" tIns="5007" rIns="5007" bIns="5007" rtlCol="0" anchor="ctr"/>
            <a:lstStyle/>
            <a:p>
              <a:pPr algn="ctr">
                <a:lnSpc>
                  <a:spcPts val="67"/>
                </a:lnSpc>
              </a:pPr>
              <a:endParaRPr/>
            </a:p>
          </p:txBody>
        </p:sp>
      </p:grpSp>
      <p:sp>
        <p:nvSpPr>
          <p:cNvPr id="5" name="TextBox 5"/>
          <p:cNvSpPr txBox="1"/>
          <p:nvPr/>
        </p:nvSpPr>
        <p:spPr>
          <a:xfrm>
            <a:off x="682265" y="1716924"/>
            <a:ext cx="16157192" cy="2693045"/>
          </a:xfrm>
          <a:prstGeom prst="rect">
            <a:avLst/>
          </a:prstGeom>
        </p:spPr>
        <p:txBody>
          <a:bodyPr lIns="0" tIns="0" rIns="0" bIns="0" rtlCol="0" anchor="t">
            <a:spAutoFit/>
          </a:bodyPr>
          <a:lstStyle/>
          <a:p>
            <a:pPr algn="just">
              <a:lnSpc>
                <a:spcPts val="3240"/>
              </a:lnSpc>
              <a:spcAft>
                <a:spcPts val="600"/>
              </a:spcAft>
            </a:pPr>
            <a:r>
              <a:rPr lang="en-US" sz="2700" b="1" u="sng" dirty="0">
                <a:solidFill>
                  <a:srgbClr val="FFFFFF"/>
                </a:solidFill>
                <a:latin typeface="Calibri (MS)"/>
                <a:ea typeface="Calibri (MS)"/>
                <a:cs typeface="Calibri (MS)"/>
                <a:sym typeface="Calibri (MS)"/>
              </a:rPr>
              <a:t>33 </a:t>
            </a:r>
            <a:r>
              <a:rPr lang="en-US" sz="2700" b="1" u="sng" dirty="0" err="1">
                <a:solidFill>
                  <a:srgbClr val="FFFFFF"/>
                </a:solidFill>
                <a:latin typeface="Calibri (MS)"/>
                <a:ea typeface="Calibri (MS)"/>
                <a:cs typeface="Calibri (MS)"/>
                <a:sym typeface="Calibri (MS)"/>
              </a:rPr>
              <a:t>usines</a:t>
            </a:r>
            <a:r>
              <a:rPr lang="en-US" sz="2700" b="1" u="sng" dirty="0">
                <a:solidFill>
                  <a:srgbClr val="FFFFFF"/>
                </a:solidFill>
                <a:latin typeface="Calibri (MS)"/>
                <a:ea typeface="Calibri (MS)"/>
                <a:cs typeface="Calibri (MS)"/>
                <a:sym typeface="Calibri (MS)"/>
              </a:rPr>
              <a:t> </a:t>
            </a:r>
            <a:r>
              <a:rPr lang="en-US" sz="2700" b="1" u="sng" dirty="0" err="1">
                <a:solidFill>
                  <a:srgbClr val="FFFFFF"/>
                </a:solidFill>
                <a:latin typeface="Calibri (MS)"/>
                <a:ea typeface="Calibri (MS)"/>
                <a:cs typeface="Calibri (MS)"/>
                <a:sym typeface="Calibri (MS)"/>
              </a:rPr>
              <a:t>hydroélectriques</a:t>
            </a:r>
            <a:r>
              <a:rPr lang="en-US" sz="2700" b="1" u="sng" dirty="0">
                <a:solidFill>
                  <a:srgbClr val="FFFFFF"/>
                </a:solidFill>
                <a:latin typeface="Calibri (MS)"/>
                <a:ea typeface="Calibri (MS)"/>
                <a:cs typeface="Calibri (MS)"/>
                <a:sym typeface="Calibri (MS)"/>
              </a:rPr>
              <a:t> </a:t>
            </a:r>
            <a:r>
              <a:rPr lang="en-US" sz="2700" b="1" u="sng" dirty="0" err="1">
                <a:solidFill>
                  <a:srgbClr val="FFFFFF"/>
                </a:solidFill>
                <a:latin typeface="Calibri (MS)"/>
                <a:ea typeface="Calibri (MS)"/>
                <a:cs typeface="Calibri (MS)"/>
                <a:sym typeface="Calibri (MS)"/>
              </a:rPr>
              <a:t>en</a:t>
            </a:r>
            <a:r>
              <a:rPr lang="en-US" sz="2700" b="1" u="sng" dirty="0">
                <a:solidFill>
                  <a:srgbClr val="FFFFFF"/>
                </a:solidFill>
                <a:latin typeface="Calibri (MS)"/>
                <a:ea typeface="Calibri (MS)"/>
                <a:cs typeface="Calibri (MS)"/>
                <a:sym typeface="Calibri (MS)"/>
              </a:rPr>
              <a:t> cascade, </a:t>
            </a:r>
            <a:r>
              <a:rPr lang="en-US" sz="2700" b="1" u="sng" dirty="0" err="1">
                <a:solidFill>
                  <a:srgbClr val="FFFFFF"/>
                </a:solidFill>
                <a:latin typeface="Calibri (MS)"/>
                <a:ea typeface="Calibri (MS)"/>
                <a:cs typeface="Calibri (MS)"/>
                <a:sym typeface="Calibri (MS)"/>
              </a:rPr>
              <a:t>réparties</a:t>
            </a:r>
            <a:r>
              <a:rPr lang="en-US" sz="2700" b="1" u="sng" dirty="0">
                <a:solidFill>
                  <a:srgbClr val="FFFFFF"/>
                </a:solidFill>
                <a:latin typeface="Calibri (MS)"/>
                <a:ea typeface="Calibri (MS)"/>
                <a:cs typeface="Calibri (MS)"/>
                <a:sym typeface="Calibri (MS)"/>
              </a:rPr>
              <a:t> sur 307 km.</a:t>
            </a:r>
          </a:p>
          <a:p>
            <a:pPr algn="just">
              <a:lnSpc>
                <a:spcPts val="3240"/>
              </a:lnSpc>
              <a:spcAft>
                <a:spcPts val="600"/>
              </a:spcAft>
            </a:pPr>
            <a:r>
              <a:rPr lang="en-US" sz="2700" dirty="0">
                <a:solidFill>
                  <a:srgbClr val="FFFFFF"/>
                </a:solidFill>
                <a:latin typeface="Calibri (MS)"/>
                <a:ea typeface="Calibri (MS)"/>
                <a:cs typeface="Calibri (MS)"/>
                <a:sym typeface="Calibri (MS)"/>
              </a:rPr>
              <a:t>Une conciliation des usages qui se </a:t>
            </a:r>
            <a:r>
              <a:rPr lang="en-US" sz="2700" dirty="0" err="1">
                <a:solidFill>
                  <a:srgbClr val="FFFFFF"/>
                </a:solidFill>
                <a:latin typeface="Calibri (MS)"/>
                <a:ea typeface="Calibri (MS)"/>
                <a:cs typeface="Calibri (MS)"/>
                <a:sym typeface="Calibri (MS)"/>
              </a:rPr>
              <a:t>complexifie</a:t>
            </a:r>
            <a:r>
              <a:rPr lang="en-US" sz="2700" dirty="0">
                <a:solidFill>
                  <a:srgbClr val="FFFFFF"/>
                </a:solidFill>
                <a:latin typeface="Calibri (MS)"/>
                <a:ea typeface="Calibri (MS)"/>
                <a:cs typeface="Calibri (MS)"/>
                <a:sym typeface="Calibri (MS)"/>
              </a:rPr>
              <a:t> </a:t>
            </a:r>
            <a:r>
              <a:rPr lang="en-US" sz="2700" dirty="0" err="1">
                <a:solidFill>
                  <a:srgbClr val="FFFFFF"/>
                </a:solidFill>
                <a:latin typeface="Calibri (MS)"/>
                <a:ea typeface="Calibri (MS)"/>
                <a:cs typeface="Calibri (MS)"/>
                <a:sym typeface="Calibri (MS)"/>
              </a:rPr>
              <a:t>en</a:t>
            </a:r>
            <a:r>
              <a:rPr lang="en-US" sz="2700" dirty="0">
                <a:solidFill>
                  <a:srgbClr val="FFFFFF"/>
                </a:solidFill>
                <a:latin typeface="Calibri (MS)"/>
                <a:ea typeface="Calibri (MS)"/>
                <a:cs typeface="Calibri (MS)"/>
                <a:sym typeface="Calibri (MS)"/>
              </a:rPr>
              <a:t> </a:t>
            </a:r>
            <a:r>
              <a:rPr lang="en-US" sz="2700" dirty="0" err="1">
                <a:solidFill>
                  <a:srgbClr val="FFFFFF"/>
                </a:solidFill>
                <a:latin typeface="Calibri (MS)"/>
                <a:ea typeface="Calibri (MS)"/>
                <a:cs typeface="Calibri (MS)"/>
                <a:sym typeface="Calibri (MS)"/>
              </a:rPr>
              <a:t>cas</a:t>
            </a:r>
            <a:r>
              <a:rPr lang="en-US" sz="2700" dirty="0">
                <a:solidFill>
                  <a:srgbClr val="FFFFFF"/>
                </a:solidFill>
                <a:latin typeface="Calibri (MS)"/>
                <a:ea typeface="Calibri (MS)"/>
                <a:cs typeface="Calibri (MS)"/>
                <a:sym typeface="Calibri (MS)"/>
              </a:rPr>
              <a:t> de </a:t>
            </a:r>
            <a:r>
              <a:rPr lang="en-US" sz="2700" dirty="0" err="1">
                <a:solidFill>
                  <a:srgbClr val="FFFFFF"/>
                </a:solidFill>
                <a:latin typeface="Calibri (MS)"/>
                <a:ea typeface="Calibri (MS)"/>
                <a:cs typeface="Calibri (MS)"/>
                <a:sym typeface="Calibri (MS)"/>
              </a:rPr>
              <a:t>faibles</a:t>
            </a:r>
            <a:r>
              <a:rPr lang="en-US" sz="2700" dirty="0">
                <a:solidFill>
                  <a:srgbClr val="FFFFFF"/>
                </a:solidFill>
                <a:latin typeface="Calibri (MS)"/>
                <a:ea typeface="Calibri (MS)"/>
                <a:cs typeface="Calibri (MS)"/>
                <a:sym typeface="Calibri (MS)"/>
              </a:rPr>
              <a:t> </a:t>
            </a:r>
            <a:r>
              <a:rPr lang="en-US" sz="2700" dirty="0" err="1">
                <a:solidFill>
                  <a:srgbClr val="FFFFFF"/>
                </a:solidFill>
                <a:latin typeface="Calibri (MS)"/>
                <a:ea typeface="Calibri (MS)"/>
                <a:cs typeface="Calibri (MS)"/>
                <a:sym typeface="Calibri (MS)"/>
              </a:rPr>
              <a:t>débits</a:t>
            </a:r>
            <a:r>
              <a:rPr lang="en-US" sz="2700" dirty="0">
                <a:solidFill>
                  <a:srgbClr val="FFFFFF"/>
                </a:solidFill>
                <a:latin typeface="Calibri (MS)"/>
                <a:ea typeface="Calibri (MS)"/>
                <a:cs typeface="Calibri (MS)"/>
                <a:sym typeface="Calibri (MS)"/>
              </a:rPr>
              <a:t> (ex navigation).</a:t>
            </a:r>
          </a:p>
          <a:p>
            <a:pPr algn="just">
              <a:lnSpc>
                <a:spcPts val="3240"/>
              </a:lnSpc>
              <a:spcAft>
                <a:spcPts val="600"/>
              </a:spcAft>
            </a:pPr>
            <a:r>
              <a:rPr lang="en-US" sz="2700" dirty="0" err="1">
                <a:solidFill>
                  <a:srgbClr val="FFFFFF"/>
                </a:solidFill>
                <a:latin typeface="Calibri (MS)"/>
                <a:ea typeface="Calibri (MS)"/>
                <a:cs typeface="Calibri (MS)"/>
                <a:sym typeface="Calibri (MS)"/>
              </a:rPr>
              <a:t>Problème</a:t>
            </a:r>
            <a:r>
              <a:rPr lang="en-US" sz="2700" dirty="0">
                <a:solidFill>
                  <a:srgbClr val="FFFFFF"/>
                </a:solidFill>
                <a:latin typeface="Calibri (MS)"/>
                <a:ea typeface="Calibri (MS)"/>
                <a:cs typeface="Calibri (MS)"/>
                <a:sym typeface="Calibri (MS)"/>
              </a:rPr>
              <a:t> </a:t>
            </a:r>
            <a:r>
              <a:rPr lang="en-US" sz="2700" dirty="0" err="1">
                <a:solidFill>
                  <a:srgbClr val="FFFFFF"/>
                </a:solidFill>
                <a:latin typeface="Calibri (MS)"/>
                <a:ea typeface="Calibri (MS)"/>
                <a:cs typeface="Calibri (MS)"/>
                <a:sym typeface="Calibri (MS)"/>
              </a:rPr>
              <a:t>lié</a:t>
            </a:r>
            <a:r>
              <a:rPr lang="en-US" sz="2700" dirty="0">
                <a:solidFill>
                  <a:srgbClr val="FFFFFF"/>
                </a:solidFill>
                <a:latin typeface="Calibri (MS)"/>
                <a:ea typeface="Calibri (MS)"/>
                <a:cs typeface="Calibri (MS)"/>
                <a:sym typeface="Calibri (MS)"/>
              </a:rPr>
              <a:t> à des modes </a:t>
            </a:r>
            <a:r>
              <a:rPr lang="en-US" sz="2700" dirty="0" err="1">
                <a:solidFill>
                  <a:srgbClr val="FFFFFF"/>
                </a:solidFill>
                <a:latin typeface="Calibri (MS)"/>
                <a:ea typeface="Calibri (MS)"/>
                <a:cs typeface="Calibri (MS)"/>
                <a:sym typeface="Calibri (MS)"/>
              </a:rPr>
              <a:t>d’exploitation</a:t>
            </a:r>
            <a:r>
              <a:rPr lang="en-US" sz="2700" dirty="0">
                <a:solidFill>
                  <a:srgbClr val="FFFFFF"/>
                </a:solidFill>
                <a:latin typeface="Calibri (MS)"/>
                <a:ea typeface="Calibri (MS)"/>
                <a:cs typeface="Calibri (MS)"/>
                <a:sym typeface="Calibri (MS)"/>
              </a:rPr>
              <a:t> </a:t>
            </a:r>
            <a:r>
              <a:rPr lang="en-US" sz="2700" dirty="0" err="1">
                <a:solidFill>
                  <a:srgbClr val="FFFFFF"/>
                </a:solidFill>
                <a:latin typeface="Calibri (MS)"/>
                <a:ea typeface="Calibri (MS)"/>
                <a:cs typeface="Calibri (MS)"/>
                <a:sym typeface="Calibri (MS)"/>
              </a:rPr>
              <a:t>différents</a:t>
            </a:r>
            <a:r>
              <a:rPr lang="en-US" sz="2700" dirty="0">
                <a:solidFill>
                  <a:srgbClr val="FFFFFF"/>
                </a:solidFill>
                <a:latin typeface="Calibri (MS)"/>
                <a:ea typeface="Calibri (MS)"/>
                <a:cs typeface="Calibri (MS)"/>
                <a:sym typeface="Calibri (MS)"/>
              </a:rPr>
              <a:t> entre installations </a:t>
            </a:r>
            <a:r>
              <a:rPr lang="en-US" sz="2700" dirty="0" err="1">
                <a:solidFill>
                  <a:srgbClr val="FFFFFF"/>
                </a:solidFill>
                <a:latin typeface="Calibri (MS)"/>
                <a:ea typeface="Calibri (MS)"/>
                <a:cs typeface="Calibri (MS)"/>
                <a:sym typeface="Calibri (MS)"/>
              </a:rPr>
              <a:t>dont</a:t>
            </a:r>
            <a:r>
              <a:rPr lang="en-US" sz="2700" dirty="0">
                <a:solidFill>
                  <a:srgbClr val="FFFFFF"/>
                </a:solidFill>
                <a:latin typeface="Calibri (MS)"/>
                <a:ea typeface="Calibri (MS)"/>
                <a:cs typeface="Calibri (MS)"/>
                <a:sym typeface="Calibri (MS)"/>
              </a:rPr>
              <a:t> </a:t>
            </a:r>
            <a:r>
              <a:rPr lang="en-US" sz="2700" dirty="0" err="1">
                <a:solidFill>
                  <a:srgbClr val="FFFFFF"/>
                </a:solidFill>
                <a:latin typeface="Calibri (MS)"/>
                <a:ea typeface="Calibri (MS)"/>
                <a:cs typeface="Calibri (MS)"/>
                <a:sym typeface="Calibri (MS)"/>
              </a:rPr>
              <a:t>l’impact</a:t>
            </a:r>
            <a:r>
              <a:rPr lang="en-US" sz="2700" dirty="0">
                <a:solidFill>
                  <a:srgbClr val="FFFFFF"/>
                </a:solidFill>
                <a:latin typeface="Calibri (MS)"/>
                <a:ea typeface="Calibri (MS)"/>
                <a:cs typeface="Calibri (MS)"/>
                <a:sym typeface="Calibri (MS)"/>
              </a:rPr>
              <a:t> sur les variations de </a:t>
            </a:r>
            <a:r>
              <a:rPr lang="en-US" sz="2700" dirty="0" err="1">
                <a:solidFill>
                  <a:srgbClr val="FFFFFF"/>
                </a:solidFill>
                <a:latin typeface="Calibri (MS)"/>
                <a:ea typeface="Calibri (MS)"/>
                <a:cs typeface="Calibri (MS)"/>
                <a:sym typeface="Calibri (MS)"/>
              </a:rPr>
              <a:t>débits</a:t>
            </a:r>
            <a:r>
              <a:rPr lang="en-US" sz="2700" dirty="0">
                <a:solidFill>
                  <a:srgbClr val="FFFFFF"/>
                </a:solidFill>
                <a:latin typeface="Calibri (MS)"/>
                <a:ea typeface="Calibri (MS)"/>
                <a:cs typeface="Calibri (MS)"/>
                <a:sym typeface="Calibri (MS)"/>
              </a:rPr>
              <a:t> </a:t>
            </a:r>
            <a:r>
              <a:rPr lang="en-US" sz="2700" dirty="0" err="1">
                <a:solidFill>
                  <a:srgbClr val="FFFFFF"/>
                </a:solidFill>
                <a:latin typeface="Calibri (MS)"/>
                <a:ea typeface="Calibri (MS)"/>
                <a:cs typeface="Calibri (MS)"/>
                <a:sym typeface="Calibri (MS)"/>
              </a:rPr>
              <a:t>peut</a:t>
            </a:r>
            <a:r>
              <a:rPr lang="en-US" sz="2700" dirty="0">
                <a:solidFill>
                  <a:srgbClr val="FFFFFF"/>
                </a:solidFill>
                <a:latin typeface="Calibri (MS)"/>
                <a:ea typeface="Calibri (MS)"/>
                <a:cs typeface="Calibri (MS)"/>
                <a:sym typeface="Calibri (MS)"/>
              </a:rPr>
              <a:t> </a:t>
            </a:r>
            <a:r>
              <a:rPr lang="en-US" sz="2700" dirty="0" err="1">
                <a:solidFill>
                  <a:srgbClr val="FFFFFF"/>
                </a:solidFill>
                <a:latin typeface="Calibri (MS)"/>
                <a:ea typeface="Calibri (MS)"/>
                <a:cs typeface="Calibri (MS)"/>
                <a:sym typeface="Calibri (MS)"/>
              </a:rPr>
              <a:t>être</a:t>
            </a:r>
            <a:r>
              <a:rPr lang="en-US" sz="2700" dirty="0">
                <a:solidFill>
                  <a:srgbClr val="FFFFFF"/>
                </a:solidFill>
                <a:latin typeface="Calibri (MS)"/>
                <a:ea typeface="Calibri (MS)"/>
                <a:cs typeface="Calibri (MS)"/>
                <a:sym typeface="Calibri (MS)"/>
              </a:rPr>
              <a:t> plus </a:t>
            </a:r>
            <a:r>
              <a:rPr lang="en-US" sz="2700" dirty="0" err="1">
                <a:solidFill>
                  <a:srgbClr val="FFFFFF"/>
                </a:solidFill>
                <a:latin typeface="Calibri (MS)"/>
                <a:ea typeface="Calibri (MS)"/>
                <a:cs typeface="Calibri (MS)"/>
                <a:sym typeface="Calibri (MS)"/>
              </a:rPr>
              <a:t>ou</a:t>
            </a:r>
            <a:r>
              <a:rPr lang="en-US" sz="2700" dirty="0">
                <a:solidFill>
                  <a:srgbClr val="FFFFFF"/>
                </a:solidFill>
                <a:latin typeface="Calibri (MS)"/>
                <a:ea typeface="Calibri (MS)"/>
                <a:cs typeface="Calibri (MS)"/>
                <a:sym typeface="Calibri (MS)"/>
              </a:rPr>
              <a:t> </a:t>
            </a:r>
            <a:r>
              <a:rPr lang="en-US" sz="2700" dirty="0" err="1">
                <a:solidFill>
                  <a:srgbClr val="FFFFFF"/>
                </a:solidFill>
                <a:latin typeface="Calibri (MS)"/>
                <a:ea typeface="Calibri (MS)"/>
                <a:cs typeface="Calibri (MS)"/>
                <a:sym typeface="Calibri (MS)"/>
              </a:rPr>
              <a:t>moins</a:t>
            </a:r>
            <a:r>
              <a:rPr lang="en-US" sz="2700" dirty="0">
                <a:solidFill>
                  <a:srgbClr val="FFFFFF"/>
                </a:solidFill>
                <a:latin typeface="Calibri (MS)"/>
                <a:ea typeface="Calibri (MS)"/>
                <a:cs typeface="Calibri (MS)"/>
                <a:sym typeface="Calibri (MS)"/>
              </a:rPr>
              <a:t> important : </a:t>
            </a:r>
            <a:r>
              <a:rPr lang="en-US" sz="2700" dirty="0" err="1">
                <a:solidFill>
                  <a:srgbClr val="FFFFFF"/>
                </a:solidFill>
                <a:latin typeface="Calibri (MS)"/>
                <a:ea typeface="Calibri (MS)"/>
                <a:cs typeface="Calibri (MS)"/>
                <a:sym typeface="Calibri (MS)"/>
              </a:rPr>
              <a:t>consigne</a:t>
            </a:r>
            <a:r>
              <a:rPr lang="en-US" sz="2700" dirty="0">
                <a:solidFill>
                  <a:srgbClr val="FFFFFF"/>
                </a:solidFill>
                <a:latin typeface="Calibri (MS)"/>
                <a:ea typeface="Calibri (MS)"/>
                <a:cs typeface="Calibri (MS)"/>
                <a:sym typeface="Calibri (MS)"/>
              </a:rPr>
              <a:t> de </a:t>
            </a:r>
            <a:r>
              <a:rPr lang="en-US" sz="2700" dirty="0" err="1">
                <a:solidFill>
                  <a:srgbClr val="FFFFFF"/>
                </a:solidFill>
                <a:latin typeface="Calibri (MS)"/>
                <a:ea typeface="Calibri (MS)"/>
                <a:cs typeface="Calibri (MS)"/>
                <a:sym typeface="Calibri (MS)"/>
              </a:rPr>
              <a:t>démarrage</a:t>
            </a:r>
            <a:r>
              <a:rPr lang="en-US" sz="2700" dirty="0">
                <a:solidFill>
                  <a:srgbClr val="FFFFFF"/>
                </a:solidFill>
                <a:latin typeface="Calibri (MS)"/>
                <a:ea typeface="Calibri (MS)"/>
                <a:cs typeface="Calibri (MS)"/>
                <a:sym typeface="Calibri (MS)"/>
              </a:rPr>
              <a:t> </a:t>
            </a:r>
            <a:r>
              <a:rPr lang="en-US" sz="2700" dirty="0" err="1">
                <a:solidFill>
                  <a:srgbClr val="FFFFFF"/>
                </a:solidFill>
                <a:latin typeface="Calibri (MS)"/>
                <a:ea typeface="Calibri (MS)"/>
                <a:cs typeface="Calibri (MS)"/>
                <a:sym typeface="Calibri (MS)"/>
              </a:rPr>
              <a:t>automatique</a:t>
            </a:r>
            <a:r>
              <a:rPr lang="en-US" sz="2700" dirty="0">
                <a:solidFill>
                  <a:srgbClr val="FFFFFF"/>
                </a:solidFill>
                <a:latin typeface="Calibri (MS)"/>
                <a:ea typeface="Calibri (MS)"/>
                <a:cs typeface="Calibri (MS)"/>
                <a:sym typeface="Calibri (MS)"/>
              </a:rPr>
              <a:t> des </a:t>
            </a:r>
            <a:r>
              <a:rPr lang="en-US" sz="2700" dirty="0" err="1">
                <a:solidFill>
                  <a:srgbClr val="FFFFFF"/>
                </a:solidFill>
                <a:latin typeface="Calibri (MS)"/>
                <a:ea typeface="Calibri (MS)"/>
                <a:cs typeface="Calibri (MS)"/>
                <a:sym typeface="Calibri (MS)"/>
              </a:rPr>
              <a:t>groupes</a:t>
            </a:r>
            <a:r>
              <a:rPr lang="en-US" sz="2700" dirty="0">
                <a:solidFill>
                  <a:srgbClr val="FFFFFF"/>
                </a:solidFill>
                <a:latin typeface="Calibri (MS)"/>
                <a:ea typeface="Calibri (MS)"/>
                <a:cs typeface="Calibri (MS)"/>
                <a:sym typeface="Calibri (MS)"/>
              </a:rPr>
              <a:t>, </a:t>
            </a:r>
            <a:r>
              <a:rPr lang="en-US" sz="2700" dirty="0" err="1">
                <a:solidFill>
                  <a:srgbClr val="FFFFFF"/>
                </a:solidFill>
                <a:latin typeface="Calibri (MS)"/>
                <a:ea typeface="Calibri (MS)"/>
                <a:cs typeface="Calibri (MS)"/>
                <a:sym typeface="Calibri (MS)"/>
              </a:rPr>
              <a:t>présence</a:t>
            </a:r>
            <a:r>
              <a:rPr lang="en-US" sz="2700" dirty="0">
                <a:solidFill>
                  <a:srgbClr val="FFFFFF"/>
                </a:solidFill>
                <a:latin typeface="Calibri (MS)"/>
                <a:ea typeface="Calibri (MS)"/>
                <a:cs typeface="Calibri (MS)"/>
                <a:sym typeface="Calibri (MS)"/>
              </a:rPr>
              <a:t> </a:t>
            </a:r>
            <a:r>
              <a:rPr lang="en-US" sz="2700" dirty="0" err="1">
                <a:solidFill>
                  <a:srgbClr val="FFFFFF"/>
                </a:solidFill>
                <a:latin typeface="Calibri (MS)"/>
                <a:ea typeface="Calibri (MS)"/>
                <a:cs typeface="Calibri (MS)"/>
                <a:sym typeface="Calibri (MS)"/>
              </a:rPr>
              <a:t>ou</a:t>
            </a:r>
            <a:r>
              <a:rPr lang="en-US" sz="2700" dirty="0">
                <a:solidFill>
                  <a:srgbClr val="FFFFFF"/>
                </a:solidFill>
                <a:latin typeface="Calibri (MS)"/>
                <a:ea typeface="Calibri (MS)"/>
                <a:cs typeface="Calibri (MS)"/>
                <a:sym typeface="Calibri (MS)"/>
              </a:rPr>
              <a:t> non d’un TCC, </a:t>
            </a:r>
            <a:r>
              <a:rPr lang="en-US" sz="2700" dirty="0" err="1">
                <a:solidFill>
                  <a:srgbClr val="FFFFFF"/>
                </a:solidFill>
                <a:latin typeface="Calibri (MS)"/>
                <a:ea typeface="Calibri (MS)"/>
                <a:cs typeface="Calibri (MS)"/>
                <a:sym typeface="Calibri (MS)"/>
              </a:rPr>
              <a:t>surverse</a:t>
            </a:r>
            <a:r>
              <a:rPr lang="en-US" sz="2700" dirty="0">
                <a:solidFill>
                  <a:srgbClr val="FFFFFF"/>
                </a:solidFill>
                <a:latin typeface="Calibri (MS)"/>
                <a:ea typeface="Calibri (MS)"/>
                <a:cs typeface="Calibri (MS)"/>
                <a:sym typeface="Calibri (MS)"/>
              </a:rPr>
              <a:t> </a:t>
            </a:r>
            <a:r>
              <a:rPr lang="en-US" sz="2700" dirty="0" err="1">
                <a:solidFill>
                  <a:srgbClr val="FFFFFF"/>
                </a:solidFill>
                <a:latin typeface="Calibri (MS)"/>
                <a:ea typeface="Calibri (MS)"/>
                <a:cs typeface="Calibri (MS)"/>
                <a:sym typeface="Calibri (MS)"/>
              </a:rPr>
              <a:t>ou</a:t>
            </a:r>
            <a:r>
              <a:rPr lang="en-US" sz="2700" dirty="0">
                <a:solidFill>
                  <a:srgbClr val="FFFFFF"/>
                </a:solidFill>
                <a:latin typeface="Calibri (MS)"/>
                <a:ea typeface="Calibri (MS)"/>
                <a:cs typeface="Calibri (MS)"/>
                <a:sym typeface="Calibri (MS)"/>
              </a:rPr>
              <a:t> non sur le </a:t>
            </a:r>
            <a:r>
              <a:rPr lang="en-US" sz="2700" dirty="0" err="1">
                <a:solidFill>
                  <a:srgbClr val="FFFFFF"/>
                </a:solidFill>
                <a:latin typeface="Calibri (MS)"/>
                <a:ea typeface="Calibri (MS)"/>
                <a:cs typeface="Calibri (MS)"/>
                <a:sym typeface="Calibri (MS)"/>
              </a:rPr>
              <a:t>seuil</a:t>
            </a:r>
            <a:r>
              <a:rPr lang="en-US" sz="2700" dirty="0">
                <a:solidFill>
                  <a:srgbClr val="FFFFFF"/>
                </a:solidFill>
                <a:latin typeface="Calibri (MS)"/>
                <a:ea typeface="Calibri (MS)"/>
                <a:cs typeface="Calibri (MS)"/>
                <a:sym typeface="Calibri (MS)"/>
              </a:rPr>
              <a:t> à la cote de </a:t>
            </a:r>
            <a:r>
              <a:rPr lang="en-US" sz="2700" dirty="0" err="1">
                <a:solidFill>
                  <a:srgbClr val="FFFFFF"/>
                </a:solidFill>
                <a:latin typeface="Calibri (MS)"/>
                <a:ea typeface="Calibri (MS)"/>
                <a:cs typeface="Calibri (MS)"/>
                <a:sym typeface="Calibri (MS)"/>
              </a:rPr>
              <a:t>régulation</a:t>
            </a:r>
            <a:r>
              <a:rPr lang="en-US" sz="2700" dirty="0">
                <a:solidFill>
                  <a:srgbClr val="FFFFFF"/>
                </a:solidFill>
                <a:latin typeface="Calibri (MS)"/>
                <a:ea typeface="Calibri (MS)"/>
                <a:cs typeface="Calibri (MS)"/>
                <a:sym typeface="Calibri (MS)"/>
              </a:rPr>
              <a:t> </a:t>
            </a:r>
            <a:r>
              <a:rPr lang="en-US" sz="2700" dirty="0" err="1">
                <a:solidFill>
                  <a:srgbClr val="FFFFFF"/>
                </a:solidFill>
                <a:latin typeface="Calibri (MS)"/>
                <a:ea typeface="Calibri (MS)"/>
                <a:cs typeface="Calibri (MS)"/>
                <a:sym typeface="Calibri (MS)"/>
              </a:rPr>
              <a:t>normale</a:t>
            </a:r>
            <a:r>
              <a:rPr lang="en-US" sz="2700" dirty="0">
                <a:solidFill>
                  <a:srgbClr val="FFFFFF"/>
                </a:solidFill>
                <a:latin typeface="Calibri (MS)"/>
                <a:ea typeface="Calibri (MS)"/>
                <a:cs typeface="Calibri (MS)"/>
                <a:sym typeface="Calibri (MS)"/>
              </a:rPr>
              <a:t>,  …</a:t>
            </a:r>
          </a:p>
          <a:p>
            <a:pPr algn="just">
              <a:lnSpc>
                <a:spcPts val="3240"/>
              </a:lnSpc>
              <a:spcAft>
                <a:spcPts val="600"/>
              </a:spcAft>
            </a:pPr>
            <a:r>
              <a:rPr lang="en-US" sz="2700" dirty="0">
                <a:solidFill>
                  <a:srgbClr val="FFFFFF"/>
                </a:solidFill>
                <a:latin typeface="Calibri (MS)"/>
                <a:ea typeface="Calibri (MS)"/>
                <a:cs typeface="Calibri (MS)"/>
                <a:sym typeface="Calibri (MS)"/>
              </a:rPr>
              <a:t>Risque </a:t>
            </a:r>
            <a:r>
              <a:rPr lang="en-US" sz="2700" dirty="0" err="1">
                <a:solidFill>
                  <a:srgbClr val="FFFFFF"/>
                </a:solidFill>
                <a:latin typeface="Calibri (MS)"/>
                <a:ea typeface="Calibri (MS)"/>
                <a:cs typeface="Calibri (MS)"/>
                <a:sym typeface="Calibri (MS)"/>
              </a:rPr>
              <a:t>réglementaire</a:t>
            </a:r>
            <a:r>
              <a:rPr lang="en-US" sz="2700" dirty="0">
                <a:solidFill>
                  <a:srgbClr val="FFFFFF"/>
                </a:solidFill>
                <a:latin typeface="Calibri (MS)"/>
                <a:ea typeface="Calibri (MS)"/>
                <a:cs typeface="Calibri (MS)"/>
                <a:sym typeface="Calibri (MS)"/>
              </a:rPr>
              <a:t> </a:t>
            </a:r>
            <a:r>
              <a:rPr lang="en-US" sz="2700" dirty="0" err="1">
                <a:solidFill>
                  <a:srgbClr val="FFFFFF"/>
                </a:solidFill>
                <a:latin typeface="Calibri (MS)"/>
                <a:ea typeface="Calibri (MS)"/>
                <a:cs typeface="Calibri (MS)"/>
                <a:sym typeface="Calibri (MS)"/>
              </a:rPr>
              <a:t>associé</a:t>
            </a:r>
            <a:r>
              <a:rPr lang="en-US" sz="2700" dirty="0">
                <a:solidFill>
                  <a:srgbClr val="FFFFFF"/>
                </a:solidFill>
                <a:latin typeface="Calibri (MS)"/>
                <a:ea typeface="Calibri (MS)"/>
                <a:cs typeface="Calibri (MS)"/>
                <a:sym typeface="Calibri (MS)"/>
              </a:rPr>
              <a:t> : </a:t>
            </a:r>
            <a:r>
              <a:rPr lang="en-US" sz="2700" dirty="0" err="1">
                <a:solidFill>
                  <a:srgbClr val="FFFFFF"/>
                </a:solidFill>
                <a:latin typeface="Calibri (MS)"/>
                <a:ea typeface="Calibri (MS)"/>
                <a:cs typeface="Calibri (MS)"/>
                <a:sym typeface="Calibri (MS)"/>
              </a:rPr>
              <a:t>demande</a:t>
            </a:r>
            <a:r>
              <a:rPr lang="en-US" sz="2700" dirty="0">
                <a:solidFill>
                  <a:srgbClr val="FFFFFF"/>
                </a:solidFill>
                <a:latin typeface="Calibri (MS)"/>
                <a:ea typeface="Calibri (MS)"/>
                <a:cs typeface="Calibri (MS)"/>
                <a:sym typeface="Calibri (MS)"/>
              </a:rPr>
              <a:t> </a:t>
            </a:r>
            <a:r>
              <a:rPr lang="en-US" sz="2700" dirty="0" err="1">
                <a:solidFill>
                  <a:srgbClr val="FFFFFF"/>
                </a:solidFill>
                <a:latin typeface="Calibri (MS)"/>
                <a:ea typeface="Calibri (MS)"/>
                <a:cs typeface="Calibri (MS)"/>
                <a:sym typeface="Calibri (MS)"/>
              </a:rPr>
              <a:t>d’arrêt</a:t>
            </a:r>
            <a:r>
              <a:rPr lang="en-US" sz="2700" dirty="0">
                <a:solidFill>
                  <a:srgbClr val="FFFFFF"/>
                </a:solidFill>
                <a:latin typeface="Calibri (MS)"/>
                <a:ea typeface="Calibri (MS)"/>
                <a:cs typeface="Calibri (MS)"/>
                <a:sym typeface="Calibri (MS)"/>
              </a:rPr>
              <a:t> </a:t>
            </a:r>
            <a:r>
              <a:rPr lang="en-US" sz="2700" dirty="0" err="1">
                <a:solidFill>
                  <a:srgbClr val="FFFFFF"/>
                </a:solidFill>
                <a:latin typeface="Calibri (MS)"/>
                <a:ea typeface="Calibri (MS)"/>
                <a:cs typeface="Calibri (MS)"/>
                <a:sym typeface="Calibri (MS)"/>
              </a:rPr>
              <a:t>en</a:t>
            </a:r>
            <a:r>
              <a:rPr lang="en-US" sz="2700" dirty="0">
                <a:solidFill>
                  <a:srgbClr val="FFFFFF"/>
                </a:solidFill>
                <a:latin typeface="Calibri (MS)"/>
                <a:ea typeface="Calibri (MS)"/>
                <a:cs typeface="Calibri (MS)"/>
                <a:sym typeface="Calibri (MS)"/>
              </a:rPr>
              <a:t> </a:t>
            </a:r>
            <a:r>
              <a:rPr lang="en-US" sz="2700" dirty="0" err="1">
                <a:solidFill>
                  <a:srgbClr val="FFFFFF"/>
                </a:solidFill>
                <a:latin typeface="Calibri (MS)"/>
                <a:ea typeface="Calibri (MS)"/>
                <a:cs typeface="Calibri (MS)"/>
                <a:sym typeface="Calibri (MS)"/>
              </a:rPr>
              <a:t>période</a:t>
            </a:r>
            <a:r>
              <a:rPr lang="en-US" sz="2700" dirty="0">
                <a:solidFill>
                  <a:srgbClr val="FFFFFF"/>
                </a:solidFill>
                <a:latin typeface="Calibri (MS)"/>
                <a:ea typeface="Calibri (MS)"/>
                <a:cs typeface="Calibri (MS)"/>
                <a:sym typeface="Calibri (MS)"/>
              </a:rPr>
              <a:t> </a:t>
            </a:r>
            <a:r>
              <a:rPr lang="en-US" sz="2700" dirty="0" err="1">
                <a:solidFill>
                  <a:srgbClr val="FFFFFF"/>
                </a:solidFill>
                <a:latin typeface="Calibri (MS)"/>
                <a:ea typeface="Calibri (MS)"/>
                <a:cs typeface="Calibri (MS)"/>
                <a:sym typeface="Calibri (MS)"/>
              </a:rPr>
              <a:t>d’étiage</a:t>
            </a:r>
            <a:r>
              <a:rPr lang="en-US" sz="2700" dirty="0">
                <a:solidFill>
                  <a:srgbClr val="FFFFFF"/>
                </a:solidFill>
                <a:latin typeface="Calibri (MS)"/>
                <a:ea typeface="Calibri (MS)"/>
                <a:cs typeface="Calibri (MS)"/>
                <a:sym typeface="Calibri (MS)"/>
              </a:rPr>
              <a:t> !</a:t>
            </a:r>
          </a:p>
        </p:txBody>
      </p:sp>
      <p:sp>
        <p:nvSpPr>
          <p:cNvPr id="6" name="TextBox 6"/>
          <p:cNvSpPr txBox="1"/>
          <p:nvPr/>
        </p:nvSpPr>
        <p:spPr>
          <a:xfrm>
            <a:off x="314989" y="672846"/>
            <a:ext cx="16891743" cy="673608"/>
          </a:xfrm>
          <a:prstGeom prst="rect">
            <a:avLst/>
          </a:prstGeom>
        </p:spPr>
        <p:txBody>
          <a:bodyPr lIns="0" tIns="0" rIns="0" bIns="0" rtlCol="0" anchor="t">
            <a:spAutoFit/>
          </a:bodyPr>
          <a:lstStyle/>
          <a:p>
            <a:pPr algn="l">
              <a:lnSpc>
                <a:spcPts val="4536"/>
              </a:lnSpc>
            </a:pPr>
            <a:r>
              <a:rPr lang="en-US" sz="4200" b="1">
                <a:solidFill>
                  <a:srgbClr val="FFFFFF"/>
                </a:solidFill>
                <a:latin typeface="Calibri (MS) Bold"/>
                <a:ea typeface="Calibri (MS) Bold"/>
                <a:cs typeface="Calibri (MS) Bold"/>
                <a:sym typeface="Calibri (MS) Bold"/>
              </a:rPr>
              <a:t>Retour d’expérience sur la gestion des sécheresses : exemple du LOT</a:t>
            </a:r>
          </a:p>
        </p:txBody>
      </p:sp>
      <p:sp>
        <p:nvSpPr>
          <p:cNvPr id="7" name="Freeform 7"/>
          <p:cNvSpPr/>
          <p:nvPr/>
        </p:nvSpPr>
        <p:spPr>
          <a:xfrm>
            <a:off x="1810906" y="4460044"/>
            <a:ext cx="14666189" cy="5619141"/>
          </a:xfrm>
          <a:custGeom>
            <a:avLst/>
            <a:gdLst/>
            <a:ahLst/>
            <a:cxnLst/>
            <a:rect l="l" t="t" r="r" b="b"/>
            <a:pathLst>
              <a:path w="14666189" h="5619141">
                <a:moveTo>
                  <a:pt x="0" y="0"/>
                </a:moveTo>
                <a:lnTo>
                  <a:pt x="14666188" y="0"/>
                </a:lnTo>
                <a:lnTo>
                  <a:pt x="14666188" y="5619141"/>
                </a:lnTo>
                <a:lnTo>
                  <a:pt x="0" y="5619141"/>
                </a:lnTo>
                <a:lnTo>
                  <a:pt x="0" y="0"/>
                </a:lnTo>
                <a:close/>
              </a:path>
            </a:pathLst>
          </a:custGeom>
          <a:blipFill>
            <a:blip r:embed="rId2"/>
            <a:stretch>
              <a:fillRect t="-21062" r="-442"/>
            </a:stretch>
          </a:blipFill>
        </p:spPr>
      </p:sp>
      <p:sp>
        <p:nvSpPr>
          <p:cNvPr id="8" name="TextBox 8"/>
          <p:cNvSpPr txBox="1"/>
          <p:nvPr/>
        </p:nvSpPr>
        <p:spPr>
          <a:xfrm>
            <a:off x="17811523" y="9762898"/>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Open Sans"/>
                <a:ea typeface="Open Sans"/>
                <a:cs typeface="Open Sans"/>
                <a:sym typeface="Open Sans"/>
              </a:rPr>
              <a:t>27</a:t>
            </a:r>
          </a:p>
        </p:txBody>
      </p:sp>
      <p:sp>
        <p:nvSpPr>
          <p:cNvPr id="9" name="Freeform 9"/>
          <p:cNvSpPr/>
          <p:nvPr/>
        </p:nvSpPr>
        <p:spPr>
          <a:xfrm>
            <a:off x="186051" y="9659767"/>
            <a:ext cx="1050062" cy="488279"/>
          </a:xfrm>
          <a:custGeom>
            <a:avLst/>
            <a:gdLst/>
            <a:ahLst/>
            <a:cxnLst/>
            <a:rect l="l" t="t" r="r" b="b"/>
            <a:pathLst>
              <a:path w="1050062" h="488279">
                <a:moveTo>
                  <a:pt x="0" y="0"/>
                </a:moveTo>
                <a:lnTo>
                  <a:pt x="1050062" y="0"/>
                </a:lnTo>
                <a:lnTo>
                  <a:pt x="1050062" y="488279"/>
                </a:lnTo>
                <a:lnTo>
                  <a:pt x="0" y="488279"/>
                </a:lnTo>
                <a:lnTo>
                  <a:pt x="0" y="0"/>
                </a:lnTo>
                <a:close/>
              </a:path>
            </a:pathLst>
          </a:custGeom>
          <a:blipFill>
            <a:blip r:embed="rId3"/>
            <a:stretch>
              <a:fillRect/>
            </a:stretch>
          </a:blipFill>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83B5C"/>
        </a:solidFill>
        <a:effectLst/>
      </p:bgPr>
    </p:bg>
    <p:spTree>
      <p:nvGrpSpPr>
        <p:cNvPr id="1" name=""/>
        <p:cNvGrpSpPr/>
        <p:nvPr/>
      </p:nvGrpSpPr>
      <p:grpSpPr>
        <a:xfrm>
          <a:off x="0" y="0"/>
          <a:ext cx="0" cy="0"/>
          <a:chOff x="0" y="0"/>
          <a:chExt cx="0" cy="0"/>
        </a:xfrm>
      </p:grpSpPr>
      <p:grpSp>
        <p:nvGrpSpPr>
          <p:cNvPr id="2" name="Group 2"/>
          <p:cNvGrpSpPr/>
          <p:nvPr/>
        </p:nvGrpSpPr>
        <p:grpSpPr>
          <a:xfrm>
            <a:off x="0" y="472894"/>
            <a:ext cx="18288000" cy="1072661"/>
            <a:chOff x="0" y="0"/>
            <a:chExt cx="23129395" cy="1356628"/>
          </a:xfrm>
        </p:grpSpPr>
        <p:sp>
          <p:nvSpPr>
            <p:cNvPr id="3" name="Freeform 3"/>
            <p:cNvSpPr/>
            <p:nvPr/>
          </p:nvSpPr>
          <p:spPr>
            <a:xfrm>
              <a:off x="0" y="0"/>
              <a:ext cx="23129396" cy="1356628"/>
            </a:xfrm>
            <a:custGeom>
              <a:avLst/>
              <a:gdLst/>
              <a:ahLst/>
              <a:cxnLst/>
              <a:rect l="l" t="t" r="r" b="b"/>
              <a:pathLst>
                <a:path w="23129396" h="1356628">
                  <a:moveTo>
                    <a:pt x="0" y="0"/>
                  </a:moveTo>
                  <a:lnTo>
                    <a:pt x="23129396" y="0"/>
                  </a:lnTo>
                  <a:lnTo>
                    <a:pt x="23129396" y="1356628"/>
                  </a:lnTo>
                  <a:lnTo>
                    <a:pt x="0" y="1356628"/>
                  </a:lnTo>
                  <a:close/>
                </a:path>
              </a:pathLst>
            </a:custGeom>
            <a:solidFill>
              <a:srgbClr val="63B8CC">
                <a:alpha val="89804"/>
              </a:srgbClr>
            </a:solidFill>
          </p:spPr>
        </p:sp>
        <p:sp>
          <p:nvSpPr>
            <p:cNvPr id="4" name="TextBox 4"/>
            <p:cNvSpPr txBox="1"/>
            <p:nvPr/>
          </p:nvSpPr>
          <p:spPr>
            <a:xfrm>
              <a:off x="0" y="0"/>
              <a:ext cx="23129395" cy="1356628"/>
            </a:xfrm>
            <a:prstGeom prst="rect">
              <a:avLst/>
            </a:prstGeom>
          </p:spPr>
          <p:txBody>
            <a:bodyPr lIns="5007" tIns="5007" rIns="5007" bIns="5007" rtlCol="0" anchor="ctr"/>
            <a:lstStyle/>
            <a:p>
              <a:pPr algn="ctr">
                <a:lnSpc>
                  <a:spcPts val="67"/>
                </a:lnSpc>
              </a:pPr>
              <a:endParaRPr/>
            </a:p>
          </p:txBody>
        </p:sp>
      </p:grpSp>
      <p:sp>
        <p:nvSpPr>
          <p:cNvPr id="5" name="Freeform 5"/>
          <p:cNvSpPr/>
          <p:nvPr/>
        </p:nvSpPr>
        <p:spPr>
          <a:xfrm>
            <a:off x="12322311" y="5143503"/>
            <a:ext cx="5738098" cy="4269664"/>
          </a:xfrm>
          <a:custGeom>
            <a:avLst/>
            <a:gdLst/>
            <a:ahLst/>
            <a:cxnLst/>
            <a:rect l="l" t="t" r="r" b="b"/>
            <a:pathLst>
              <a:path w="5738098" h="4269664">
                <a:moveTo>
                  <a:pt x="0" y="0"/>
                </a:moveTo>
                <a:lnTo>
                  <a:pt x="5738099" y="0"/>
                </a:lnTo>
                <a:lnTo>
                  <a:pt x="5738099" y="4269665"/>
                </a:lnTo>
                <a:lnTo>
                  <a:pt x="0" y="4269665"/>
                </a:lnTo>
                <a:lnTo>
                  <a:pt x="0" y="0"/>
                </a:lnTo>
                <a:close/>
              </a:path>
            </a:pathLst>
          </a:custGeom>
          <a:blipFill>
            <a:blip r:embed="rId2"/>
            <a:stretch>
              <a:fillRect/>
            </a:stretch>
          </a:blipFill>
        </p:spPr>
      </p:sp>
      <p:sp>
        <p:nvSpPr>
          <p:cNvPr id="6" name="TextBox 6"/>
          <p:cNvSpPr txBox="1"/>
          <p:nvPr/>
        </p:nvSpPr>
        <p:spPr>
          <a:xfrm>
            <a:off x="455684" y="1742714"/>
            <a:ext cx="17039211" cy="3428196"/>
          </a:xfrm>
          <a:prstGeom prst="rect">
            <a:avLst/>
          </a:prstGeom>
        </p:spPr>
        <p:txBody>
          <a:bodyPr lIns="0" tIns="0" rIns="0" bIns="0" rtlCol="0" anchor="t">
            <a:spAutoFit/>
          </a:bodyPr>
          <a:lstStyle/>
          <a:p>
            <a:pPr algn="just">
              <a:lnSpc>
                <a:spcPts val="3240"/>
              </a:lnSpc>
            </a:pPr>
            <a:r>
              <a:rPr lang="en-US" sz="2700" b="1" u="sng">
                <a:solidFill>
                  <a:srgbClr val="FFFFFF"/>
                </a:solidFill>
                <a:latin typeface="Calibri (MS) Bold"/>
                <a:ea typeface="Calibri (MS) Bold"/>
                <a:cs typeface="Calibri (MS) Bold"/>
                <a:sym typeface="Calibri (MS) Bold"/>
              </a:rPr>
              <a:t>Exemple de la centrale de Mathay sur le Doubs</a:t>
            </a:r>
          </a:p>
          <a:p>
            <a:pPr algn="just">
              <a:lnSpc>
                <a:spcPts val="3240"/>
              </a:lnSpc>
            </a:pPr>
            <a:endParaRPr lang="en-US" sz="2700" b="1" u="sng">
              <a:solidFill>
                <a:srgbClr val="FFFFFF"/>
              </a:solidFill>
              <a:latin typeface="Calibri (MS) Bold"/>
              <a:ea typeface="Calibri (MS) Bold"/>
              <a:cs typeface="Calibri (MS) Bold"/>
              <a:sym typeface="Calibri (MS) Bold"/>
            </a:endParaRPr>
          </a:p>
          <a:p>
            <a:pPr algn="just">
              <a:lnSpc>
                <a:spcPts val="3240"/>
              </a:lnSpc>
            </a:pPr>
            <a:r>
              <a:rPr lang="en-US" sz="2700">
                <a:solidFill>
                  <a:srgbClr val="FFFFFF"/>
                </a:solidFill>
                <a:latin typeface="Calibri (MS)"/>
                <a:ea typeface="Calibri (MS)"/>
                <a:cs typeface="Calibri (MS)"/>
                <a:sym typeface="Calibri (MS)"/>
              </a:rPr>
              <a:t>Une centrale historique (1914).</a:t>
            </a:r>
          </a:p>
          <a:p>
            <a:pPr algn="just">
              <a:lnSpc>
                <a:spcPts val="3240"/>
              </a:lnSpc>
            </a:pPr>
            <a:endParaRPr lang="en-US" sz="2700">
              <a:solidFill>
                <a:srgbClr val="FFFFFF"/>
              </a:solidFill>
              <a:latin typeface="Calibri (MS)"/>
              <a:ea typeface="Calibri (MS)"/>
              <a:cs typeface="Calibri (MS)"/>
              <a:sym typeface="Calibri (MS)"/>
            </a:endParaRPr>
          </a:p>
          <a:p>
            <a:pPr algn="just">
              <a:lnSpc>
                <a:spcPts val="3240"/>
              </a:lnSpc>
            </a:pPr>
            <a:r>
              <a:rPr lang="en-US" sz="2700">
                <a:solidFill>
                  <a:srgbClr val="FFFFFF"/>
                </a:solidFill>
                <a:latin typeface="Calibri (MS)"/>
                <a:ea typeface="Calibri (MS)"/>
                <a:cs typeface="Calibri (MS)"/>
                <a:sym typeface="Calibri (MS)"/>
              </a:rPr>
              <a:t>Des augmentations de puissance successives (2, 3 puis 4 turbines).</a:t>
            </a:r>
          </a:p>
          <a:p>
            <a:pPr algn="just">
              <a:lnSpc>
                <a:spcPts val="3240"/>
              </a:lnSpc>
            </a:pPr>
            <a:endParaRPr lang="en-US" sz="2700">
              <a:solidFill>
                <a:srgbClr val="FFFFFF"/>
              </a:solidFill>
              <a:latin typeface="Calibri (MS)"/>
              <a:ea typeface="Calibri (MS)"/>
              <a:cs typeface="Calibri (MS)"/>
              <a:sym typeface="Calibri (MS)"/>
            </a:endParaRPr>
          </a:p>
          <a:p>
            <a:pPr algn="just">
              <a:lnSpc>
                <a:spcPts val="3240"/>
              </a:lnSpc>
            </a:pPr>
            <a:r>
              <a:rPr lang="en-US" sz="2700">
                <a:solidFill>
                  <a:srgbClr val="FFFFFF"/>
                </a:solidFill>
                <a:latin typeface="Calibri (MS)"/>
                <a:ea typeface="Calibri (MS)"/>
                <a:cs typeface="Calibri (MS)"/>
                <a:sym typeface="Calibri (MS)"/>
              </a:rPr>
              <a:t>Adaptation du site à la baisse des débits, avec la mise en place du turbinage des débits réservés via une VLH en 2019.</a:t>
            </a:r>
          </a:p>
          <a:p>
            <a:pPr algn="l">
              <a:lnSpc>
                <a:spcPts val="3240"/>
              </a:lnSpc>
            </a:pPr>
            <a:endParaRPr lang="en-US" sz="2700">
              <a:solidFill>
                <a:srgbClr val="FFFFFF"/>
              </a:solidFill>
              <a:latin typeface="Calibri (MS)"/>
              <a:ea typeface="Calibri (MS)"/>
              <a:cs typeface="Calibri (MS)"/>
              <a:sym typeface="Calibri (MS)"/>
            </a:endParaRPr>
          </a:p>
        </p:txBody>
      </p:sp>
      <p:sp>
        <p:nvSpPr>
          <p:cNvPr id="7" name="Freeform 7"/>
          <p:cNvSpPr/>
          <p:nvPr/>
        </p:nvSpPr>
        <p:spPr>
          <a:xfrm>
            <a:off x="6366390" y="5143501"/>
            <a:ext cx="5692887" cy="4269664"/>
          </a:xfrm>
          <a:custGeom>
            <a:avLst/>
            <a:gdLst/>
            <a:ahLst/>
            <a:cxnLst/>
            <a:rect l="l" t="t" r="r" b="b"/>
            <a:pathLst>
              <a:path w="5692887" h="4269664">
                <a:moveTo>
                  <a:pt x="0" y="0"/>
                </a:moveTo>
                <a:lnTo>
                  <a:pt x="5692887" y="0"/>
                </a:lnTo>
                <a:lnTo>
                  <a:pt x="5692887" y="4269665"/>
                </a:lnTo>
                <a:lnTo>
                  <a:pt x="0" y="4269665"/>
                </a:lnTo>
                <a:lnTo>
                  <a:pt x="0" y="0"/>
                </a:lnTo>
                <a:close/>
              </a:path>
            </a:pathLst>
          </a:custGeom>
          <a:blipFill>
            <a:blip r:embed="rId3"/>
            <a:stretch>
              <a:fillRect l="-21356" r="-12065"/>
            </a:stretch>
          </a:blipFill>
        </p:spPr>
      </p:sp>
      <p:sp>
        <p:nvSpPr>
          <p:cNvPr id="8" name="TextBox 8"/>
          <p:cNvSpPr txBox="1"/>
          <p:nvPr/>
        </p:nvSpPr>
        <p:spPr>
          <a:xfrm>
            <a:off x="529417" y="672846"/>
            <a:ext cx="16891743" cy="673608"/>
          </a:xfrm>
          <a:prstGeom prst="rect">
            <a:avLst/>
          </a:prstGeom>
        </p:spPr>
        <p:txBody>
          <a:bodyPr lIns="0" tIns="0" rIns="0" bIns="0" rtlCol="0" anchor="t">
            <a:spAutoFit/>
          </a:bodyPr>
          <a:lstStyle/>
          <a:p>
            <a:pPr algn="l">
              <a:lnSpc>
                <a:spcPts val="4536"/>
              </a:lnSpc>
            </a:pPr>
            <a:r>
              <a:rPr lang="en-US" sz="4200" b="1">
                <a:solidFill>
                  <a:srgbClr val="FFFFFF"/>
                </a:solidFill>
                <a:latin typeface="Calibri (MS) Bold"/>
                <a:ea typeface="Calibri (MS) Bold"/>
                <a:cs typeface="Calibri (MS) Bold"/>
                <a:sym typeface="Calibri (MS) Bold"/>
              </a:rPr>
              <a:t>Retour d’expérience sur la gestion des sécheresses : Exemple dans le Doubs</a:t>
            </a:r>
          </a:p>
        </p:txBody>
      </p:sp>
      <p:sp>
        <p:nvSpPr>
          <p:cNvPr id="9" name="TextBox 9"/>
          <p:cNvSpPr txBox="1"/>
          <p:nvPr/>
        </p:nvSpPr>
        <p:spPr>
          <a:xfrm>
            <a:off x="15297868" y="5474417"/>
            <a:ext cx="2605095" cy="519708"/>
          </a:xfrm>
          <a:prstGeom prst="rect">
            <a:avLst/>
          </a:prstGeom>
        </p:spPr>
        <p:txBody>
          <a:bodyPr lIns="0" tIns="0" rIns="0" bIns="0" rtlCol="0" anchor="t">
            <a:spAutoFit/>
          </a:bodyPr>
          <a:lstStyle/>
          <a:p>
            <a:pPr algn="l">
              <a:lnSpc>
                <a:spcPts val="3240"/>
              </a:lnSpc>
            </a:pPr>
            <a:r>
              <a:rPr lang="en-US" sz="2700" b="1">
                <a:solidFill>
                  <a:srgbClr val="FFFFFF"/>
                </a:solidFill>
                <a:latin typeface="Calibri (MS) Bold"/>
                <a:ea typeface="Calibri (MS) Bold"/>
                <a:cs typeface="Calibri (MS) Bold"/>
                <a:sym typeface="Calibri (MS) Bold"/>
              </a:rPr>
              <a:t>Le Doubs en 2018</a:t>
            </a:r>
          </a:p>
        </p:txBody>
      </p:sp>
      <p:sp>
        <p:nvSpPr>
          <p:cNvPr id="10" name="Freeform 10"/>
          <p:cNvSpPr/>
          <p:nvPr/>
        </p:nvSpPr>
        <p:spPr>
          <a:xfrm>
            <a:off x="455684" y="5143500"/>
            <a:ext cx="5692887" cy="4270748"/>
          </a:xfrm>
          <a:custGeom>
            <a:avLst/>
            <a:gdLst/>
            <a:ahLst/>
            <a:cxnLst/>
            <a:rect l="l" t="t" r="r" b="b"/>
            <a:pathLst>
              <a:path w="5692887" h="4270748">
                <a:moveTo>
                  <a:pt x="0" y="0"/>
                </a:moveTo>
                <a:lnTo>
                  <a:pt x="5692887" y="0"/>
                </a:lnTo>
                <a:lnTo>
                  <a:pt x="5692887" y="4270748"/>
                </a:lnTo>
                <a:lnTo>
                  <a:pt x="0" y="4270748"/>
                </a:lnTo>
                <a:lnTo>
                  <a:pt x="0" y="0"/>
                </a:lnTo>
                <a:close/>
              </a:path>
            </a:pathLst>
          </a:custGeom>
          <a:blipFill>
            <a:blip r:embed="rId4"/>
            <a:stretch>
              <a:fillRect r="-80"/>
            </a:stretch>
          </a:blipFill>
        </p:spPr>
      </p:sp>
      <p:sp>
        <p:nvSpPr>
          <p:cNvPr id="11" name="TextBox 11"/>
          <p:cNvSpPr txBox="1"/>
          <p:nvPr/>
        </p:nvSpPr>
        <p:spPr>
          <a:xfrm>
            <a:off x="17811523" y="9762898"/>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Open Sans"/>
                <a:ea typeface="Open Sans"/>
                <a:cs typeface="Open Sans"/>
                <a:sym typeface="Open Sans"/>
              </a:rPr>
              <a:t>28</a:t>
            </a:r>
          </a:p>
        </p:txBody>
      </p:sp>
      <p:sp>
        <p:nvSpPr>
          <p:cNvPr id="12" name="Freeform 12"/>
          <p:cNvSpPr/>
          <p:nvPr/>
        </p:nvSpPr>
        <p:spPr>
          <a:xfrm>
            <a:off x="186051" y="9659767"/>
            <a:ext cx="1050062" cy="488279"/>
          </a:xfrm>
          <a:custGeom>
            <a:avLst/>
            <a:gdLst/>
            <a:ahLst/>
            <a:cxnLst/>
            <a:rect l="l" t="t" r="r" b="b"/>
            <a:pathLst>
              <a:path w="1050062" h="488279">
                <a:moveTo>
                  <a:pt x="0" y="0"/>
                </a:moveTo>
                <a:lnTo>
                  <a:pt x="1050062" y="0"/>
                </a:lnTo>
                <a:lnTo>
                  <a:pt x="1050062" y="488279"/>
                </a:lnTo>
                <a:lnTo>
                  <a:pt x="0" y="488279"/>
                </a:lnTo>
                <a:lnTo>
                  <a:pt x="0" y="0"/>
                </a:lnTo>
                <a:close/>
              </a:path>
            </a:pathLst>
          </a:custGeom>
          <a:blipFill>
            <a:blip r:embed="rId5"/>
            <a:stretch>
              <a:fillRect/>
            </a:stretch>
          </a:blipFill>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83B5C"/>
        </a:solidFill>
        <a:effectLst/>
      </p:bgPr>
    </p:bg>
    <p:spTree>
      <p:nvGrpSpPr>
        <p:cNvPr id="1" name=""/>
        <p:cNvGrpSpPr/>
        <p:nvPr/>
      </p:nvGrpSpPr>
      <p:grpSpPr>
        <a:xfrm>
          <a:off x="0" y="0"/>
          <a:ext cx="0" cy="0"/>
          <a:chOff x="0" y="0"/>
          <a:chExt cx="0" cy="0"/>
        </a:xfrm>
      </p:grpSpPr>
      <p:grpSp>
        <p:nvGrpSpPr>
          <p:cNvPr id="2" name="Group 2"/>
          <p:cNvGrpSpPr/>
          <p:nvPr/>
        </p:nvGrpSpPr>
        <p:grpSpPr>
          <a:xfrm>
            <a:off x="0" y="424005"/>
            <a:ext cx="18288000" cy="1955522"/>
            <a:chOff x="0" y="0"/>
            <a:chExt cx="23129395" cy="2473209"/>
          </a:xfrm>
        </p:grpSpPr>
        <p:sp>
          <p:nvSpPr>
            <p:cNvPr id="3" name="Freeform 3"/>
            <p:cNvSpPr/>
            <p:nvPr/>
          </p:nvSpPr>
          <p:spPr>
            <a:xfrm>
              <a:off x="0" y="0"/>
              <a:ext cx="23129396" cy="2473209"/>
            </a:xfrm>
            <a:custGeom>
              <a:avLst/>
              <a:gdLst/>
              <a:ahLst/>
              <a:cxnLst/>
              <a:rect l="l" t="t" r="r" b="b"/>
              <a:pathLst>
                <a:path w="23129396" h="2473209">
                  <a:moveTo>
                    <a:pt x="0" y="0"/>
                  </a:moveTo>
                  <a:lnTo>
                    <a:pt x="23129396" y="0"/>
                  </a:lnTo>
                  <a:lnTo>
                    <a:pt x="23129396" y="2473209"/>
                  </a:lnTo>
                  <a:lnTo>
                    <a:pt x="0" y="2473209"/>
                  </a:lnTo>
                  <a:close/>
                </a:path>
              </a:pathLst>
            </a:custGeom>
            <a:solidFill>
              <a:srgbClr val="63B8CC">
                <a:alpha val="89804"/>
              </a:srgbClr>
            </a:solidFill>
          </p:spPr>
        </p:sp>
        <p:sp>
          <p:nvSpPr>
            <p:cNvPr id="4" name="TextBox 4"/>
            <p:cNvSpPr txBox="1"/>
            <p:nvPr/>
          </p:nvSpPr>
          <p:spPr>
            <a:xfrm>
              <a:off x="0" y="0"/>
              <a:ext cx="23129395" cy="2473209"/>
            </a:xfrm>
            <a:prstGeom prst="rect">
              <a:avLst/>
            </a:prstGeom>
          </p:spPr>
          <p:txBody>
            <a:bodyPr lIns="5007" tIns="5007" rIns="5007" bIns="5007" rtlCol="0" anchor="ctr"/>
            <a:lstStyle/>
            <a:p>
              <a:pPr algn="ctr">
                <a:lnSpc>
                  <a:spcPts val="67"/>
                </a:lnSpc>
              </a:pPr>
              <a:endParaRPr/>
            </a:p>
          </p:txBody>
        </p:sp>
      </p:grpSp>
      <p:grpSp>
        <p:nvGrpSpPr>
          <p:cNvPr id="5" name="Group 5"/>
          <p:cNvGrpSpPr/>
          <p:nvPr/>
        </p:nvGrpSpPr>
        <p:grpSpPr>
          <a:xfrm>
            <a:off x="1257300" y="407594"/>
            <a:ext cx="15773400" cy="1988345"/>
            <a:chOff x="0" y="0"/>
            <a:chExt cx="21031200" cy="2651126"/>
          </a:xfrm>
        </p:grpSpPr>
        <p:sp>
          <p:nvSpPr>
            <p:cNvPr id="6" name="Freeform 6"/>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sp>
        <p:sp>
          <p:nvSpPr>
            <p:cNvPr id="7" name="TextBox 7"/>
            <p:cNvSpPr txBox="1"/>
            <p:nvPr/>
          </p:nvSpPr>
          <p:spPr>
            <a:xfrm>
              <a:off x="0" y="-66675"/>
              <a:ext cx="21031200" cy="2717801"/>
            </a:xfrm>
            <a:prstGeom prst="rect">
              <a:avLst/>
            </a:prstGeom>
          </p:spPr>
          <p:txBody>
            <a:bodyPr lIns="0" tIns="0" rIns="0" bIns="0" rtlCol="0" anchor="ctr"/>
            <a:lstStyle/>
            <a:p>
              <a:pPr algn="l">
                <a:lnSpc>
                  <a:spcPts val="7128"/>
                </a:lnSpc>
              </a:pPr>
              <a:r>
                <a:rPr lang="en-US" sz="6600" b="1">
                  <a:solidFill>
                    <a:srgbClr val="FFFFFF"/>
                  </a:solidFill>
                  <a:latin typeface="Calibri (MS) Bold"/>
                  <a:ea typeface="Calibri (MS) Bold"/>
                  <a:cs typeface="Calibri (MS) Bold"/>
                  <a:sym typeface="Calibri (MS) Bold"/>
                </a:rPr>
                <a:t>Conclusion et perspectives</a:t>
              </a:r>
            </a:p>
          </p:txBody>
        </p:sp>
      </p:grpSp>
      <p:sp>
        <p:nvSpPr>
          <p:cNvPr id="8" name="TextBox 8"/>
          <p:cNvSpPr txBox="1"/>
          <p:nvPr/>
        </p:nvSpPr>
        <p:spPr>
          <a:xfrm>
            <a:off x="1303020" y="3744561"/>
            <a:ext cx="15681960" cy="4102608"/>
          </a:xfrm>
          <a:prstGeom prst="rect">
            <a:avLst/>
          </a:prstGeom>
        </p:spPr>
        <p:txBody>
          <a:bodyPr lIns="0" tIns="0" rIns="0" bIns="0" rtlCol="0" anchor="t">
            <a:spAutoFit/>
          </a:bodyPr>
          <a:lstStyle/>
          <a:p>
            <a:pPr marL="760095" lvl="1" indent="-380048" algn="l">
              <a:lnSpc>
                <a:spcPts val="4536"/>
              </a:lnSpc>
              <a:buFont typeface="Arial"/>
              <a:buChar char="•"/>
            </a:pPr>
            <a:r>
              <a:rPr lang="en-US" sz="4200" dirty="0">
                <a:solidFill>
                  <a:srgbClr val="FFFFFF"/>
                </a:solidFill>
                <a:latin typeface="Calibri (MS)"/>
                <a:ea typeface="Calibri (MS)"/>
                <a:cs typeface="Calibri (MS)"/>
                <a:sym typeface="Calibri (MS)"/>
              </a:rPr>
              <a:t>Conclusions du </a:t>
            </a:r>
            <a:r>
              <a:rPr lang="en-US" sz="4200" dirty="0" err="1">
                <a:solidFill>
                  <a:srgbClr val="FFFFFF"/>
                </a:solidFill>
                <a:latin typeface="Calibri (MS)"/>
                <a:ea typeface="Calibri (MS)"/>
                <a:cs typeface="Calibri (MS)"/>
                <a:sym typeface="Calibri (MS)"/>
              </a:rPr>
              <a:t>groupe</a:t>
            </a:r>
            <a:r>
              <a:rPr lang="en-US" sz="4200" dirty="0">
                <a:solidFill>
                  <a:srgbClr val="FFFFFF"/>
                </a:solidFill>
                <a:latin typeface="Calibri (MS)"/>
                <a:ea typeface="Calibri (MS)"/>
                <a:cs typeface="Calibri (MS)"/>
                <a:sym typeface="Calibri (MS)"/>
              </a:rPr>
              <a:t> de travail à </a:t>
            </a:r>
            <a:r>
              <a:rPr lang="en-US" sz="4200" dirty="0" err="1">
                <a:solidFill>
                  <a:srgbClr val="FFFFFF"/>
                </a:solidFill>
                <a:latin typeface="Calibri (MS)"/>
                <a:ea typeface="Calibri (MS)"/>
                <a:cs typeface="Calibri (MS)"/>
                <a:sym typeface="Calibri (MS)"/>
              </a:rPr>
              <a:t>paraitre</a:t>
            </a:r>
            <a:r>
              <a:rPr lang="en-US" sz="4200" dirty="0">
                <a:solidFill>
                  <a:srgbClr val="FFFFFF"/>
                </a:solidFill>
                <a:latin typeface="Calibri (MS)"/>
                <a:ea typeface="Calibri (MS)"/>
                <a:cs typeface="Calibri (MS)"/>
                <a:sym typeface="Calibri (MS)"/>
              </a:rPr>
              <a:t> à </a:t>
            </a:r>
            <a:r>
              <a:rPr lang="en-US" sz="4200" dirty="0" err="1">
                <a:solidFill>
                  <a:srgbClr val="FFFFFF"/>
                </a:solidFill>
                <a:latin typeface="Calibri (MS)"/>
                <a:ea typeface="Calibri (MS)"/>
                <a:cs typeface="Calibri (MS)"/>
                <a:sym typeface="Calibri (MS)"/>
              </a:rPr>
              <a:t>l’automne</a:t>
            </a:r>
            <a:r>
              <a:rPr lang="en-US" sz="4200" dirty="0">
                <a:solidFill>
                  <a:srgbClr val="FFFFFF"/>
                </a:solidFill>
                <a:latin typeface="Calibri (MS)"/>
                <a:ea typeface="Calibri (MS)"/>
                <a:cs typeface="Calibri (MS)"/>
                <a:sym typeface="Calibri (MS)"/>
              </a:rPr>
              <a:t> 2025 pour </a:t>
            </a:r>
            <a:r>
              <a:rPr lang="en-US" sz="4200" dirty="0" err="1">
                <a:solidFill>
                  <a:srgbClr val="FFFFFF"/>
                </a:solidFill>
                <a:latin typeface="Calibri (MS)"/>
                <a:ea typeface="Calibri (MS)"/>
                <a:cs typeface="Calibri (MS)"/>
                <a:sym typeface="Calibri (MS)"/>
              </a:rPr>
              <a:t>partager</a:t>
            </a:r>
            <a:r>
              <a:rPr lang="en-US" sz="4200" dirty="0">
                <a:solidFill>
                  <a:srgbClr val="FFFFFF"/>
                </a:solidFill>
                <a:latin typeface="Calibri (MS)"/>
                <a:ea typeface="Calibri (MS)"/>
                <a:cs typeface="Calibri (MS)"/>
                <a:sym typeface="Calibri (MS)"/>
              </a:rPr>
              <a:t> </a:t>
            </a:r>
            <a:r>
              <a:rPr lang="en-US" sz="4200" dirty="0" err="1">
                <a:solidFill>
                  <a:srgbClr val="FFFFFF"/>
                </a:solidFill>
                <a:latin typeface="Calibri (MS)"/>
                <a:ea typeface="Calibri (MS)"/>
                <a:cs typeface="Calibri (MS)"/>
                <a:sym typeface="Calibri (MS)"/>
              </a:rPr>
              <a:t>toutes</a:t>
            </a:r>
            <a:r>
              <a:rPr lang="en-US" sz="4200" dirty="0">
                <a:solidFill>
                  <a:srgbClr val="FFFFFF"/>
                </a:solidFill>
                <a:latin typeface="Calibri (MS)"/>
                <a:ea typeface="Calibri (MS)"/>
                <a:cs typeface="Calibri (MS)"/>
                <a:sym typeface="Calibri (MS)"/>
              </a:rPr>
              <a:t> </a:t>
            </a:r>
            <a:r>
              <a:rPr lang="en-US" sz="4200" dirty="0" err="1">
                <a:solidFill>
                  <a:srgbClr val="FFFFFF"/>
                </a:solidFill>
                <a:latin typeface="Calibri (MS)"/>
                <a:ea typeface="Calibri (MS)"/>
                <a:cs typeface="Calibri (MS)"/>
                <a:sym typeface="Calibri (MS)"/>
              </a:rPr>
              <a:t>ces</a:t>
            </a:r>
            <a:r>
              <a:rPr lang="en-US" sz="4200" dirty="0">
                <a:solidFill>
                  <a:srgbClr val="FFFFFF"/>
                </a:solidFill>
                <a:latin typeface="Calibri (MS)"/>
                <a:ea typeface="Calibri (MS)"/>
                <a:cs typeface="Calibri (MS)"/>
                <a:sym typeface="Calibri (MS)"/>
              </a:rPr>
              <a:t> </a:t>
            </a:r>
            <a:r>
              <a:rPr lang="en-US" sz="4200" dirty="0" err="1">
                <a:solidFill>
                  <a:srgbClr val="FFFFFF"/>
                </a:solidFill>
                <a:latin typeface="Calibri (MS)"/>
                <a:ea typeface="Calibri (MS)"/>
                <a:cs typeface="Calibri (MS)"/>
                <a:sym typeface="Calibri (MS)"/>
              </a:rPr>
              <a:t>informations</a:t>
            </a:r>
            <a:r>
              <a:rPr lang="en-US" sz="4200" dirty="0">
                <a:solidFill>
                  <a:srgbClr val="FFFFFF"/>
                </a:solidFill>
                <a:latin typeface="Calibri (MS)"/>
                <a:ea typeface="Calibri (MS)"/>
                <a:cs typeface="Calibri (MS)"/>
                <a:sym typeface="Calibri (MS)"/>
              </a:rPr>
              <a:t> et aider les </a:t>
            </a:r>
            <a:r>
              <a:rPr lang="en-US" sz="4200" dirty="0" err="1">
                <a:solidFill>
                  <a:srgbClr val="FFFFFF"/>
                </a:solidFill>
                <a:latin typeface="Calibri (MS)"/>
                <a:ea typeface="Calibri (MS)"/>
                <a:cs typeface="Calibri (MS)"/>
                <a:sym typeface="Calibri (MS)"/>
              </a:rPr>
              <a:t>exploitants</a:t>
            </a:r>
            <a:r>
              <a:rPr lang="en-US" sz="4200" dirty="0">
                <a:solidFill>
                  <a:srgbClr val="FFFFFF"/>
                </a:solidFill>
                <a:latin typeface="Calibri (MS)"/>
                <a:ea typeface="Calibri (MS)"/>
                <a:cs typeface="Calibri (MS)"/>
                <a:sym typeface="Calibri (MS)"/>
              </a:rPr>
              <a:t> à </a:t>
            </a:r>
            <a:r>
              <a:rPr lang="en-US" sz="4200" dirty="0" err="1">
                <a:solidFill>
                  <a:srgbClr val="FFFFFF"/>
                </a:solidFill>
                <a:latin typeface="Calibri (MS)"/>
                <a:ea typeface="Calibri (MS)"/>
                <a:cs typeface="Calibri (MS)"/>
                <a:sym typeface="Calibri (MS)"/>
              </a:rPr>
              <a:t>repenser</a:t>
            </a:r>
            <a:r>
              <a:rPr lang="en-US" sz="4200" dirty="0">
                <a:solidFill>
                  <a:srgbClr val="FFFFFF"/>
                </a:solidFill>
                <a:latin typeface="Calibri (MS)"/>
                <a:ea typeface="Calibri (MS)"/>
                <a:cs typeface="Calibri (MS)"/>
                <a:sym typeface="Calibri (MS)"/>
              </a:rPr>
              <a:t> la conception de </a:t>
            </a:r>
            <a:r>
              <a:rPr lang="en-US" sz="4200">
                <a:solidFill>
                  <a:srgbClr val="FFFFFF"/>
                </a:solidFill>
                <a:latin typeface="Calibri (MS)"/>
                <a:ea typeface="Calibri (MS)"/>
                <a:cs typeface="Calibri (MS)"/>
                <a:sym typeface="Calibri (MS)"/>
              </a:rPr>
              <a:t>leurs</a:t>
            </a:r>
            <a:r>
              <a:rPr lang="en-US" sz="4200" dirty="0">
                <a:solidFill>
                  <a:srgbClr val="FFFFFF"/>
                </a:solidFill>
                <a:latin typeface="Calibri (MS)"/>
                <a:ea typeface="Calibri (MS)"/>
                <a:cs typeface="Calibri (MS)"/>
                <a:sym typeface="Calibri (MS)"/>
              </a:rPr>
              <a:t> </a:t>
            </a:r>
            <a:r>
              <a:rPr lang="en-US" sz="4200" dirty="0" err="1">
                <a:solidFill>
                  <a:srgbClr val="FFFFFF"/>
                </a:solidFill>
                <a:latin typeface="Calibri (MS)"/>
                <a:ea typeface="Calibri (MS)"/>
                <a:cs typeface="Calibri (MS)"/>
                <a:sym typeface="Calibri (MS)"/>
              </a:rPr>
              <a:t>ouvrages</a:t>
            </a:r>
            <a:r>
              <a:rPr lang="en-US" sz="4200" dirty="0">
                <a:solidFill>
                  <a:srgbClr val="FFFFFF"/>
                </a:solidFill>
                <a:latin typeface="Calibri (MS)"/>
                <a:ea typeface="Calibri (MS)"/>
                <a:cs typeface="Calibri (MS)"/>
                <a:sym typeface="Calibri (MS)"/>
              </a:rPr>
              <a:t>.</a:t>
            </a:r>
          </a:p>
          <a:p>
            <a:pPr algn="l">
              <a:lnSpc>
                <a:spcPts val="4536"/>
              </a:lnSpc>
            </a:pPr>
            <a:endParaRPr lang="en-US" sz="4200" dirty="0">
              <a:solidFill>
                <a:srgbClr val="FFFFFF"/>
              </a:solidFill>
              <a:latin typeface="Calibri (MS)"/>
              <a:ea typeface="Calibri (MS)"/>
              <a:cs typeface="Calibri (MS)"/>
              <a:sym typeface="Calibri (MS)"/>
            </a:endParaRPr>
          </a:p>
          <a:p>
            <a:pPr algn="l">
              <a:lnSpc>
                <a:spcPts val="4536"/>
              </a:lnSpc>
            </a:pPr>
            <a:endParaRPr lang="en-US" sz="4200" dirty="0">
              <a:solidFill>
                <a:srgbClr val="FFFFFF"/>
              </a:solidFill>
              <a:latin typeface="Calibri (MS)"/>
              <a:ea typeface="Calibri (MS)"/>
              <a:cs typeface="Calibri (MS)"/>
              <a:sym typeface="Calibri (MS)"/>
            </a:endParaRPr>
          </a:p>
          <a:p>
            <a:pPr marL="760095" lvl="1" indent="-380048" algn="l">
              <a:lnSpc>
                <a:spcPts val="4536"/>
              </a:lnSpc>
              <a:buFont typeface="Arial"/>
              <a:buChar char="•"/>
            </a:pPr>
            <a:r>
              <a:rPr lang="en-US" sz="4200" dirty="0" err="1">
                <a:solidFill>
                  <a:srgbClr val="FFFFFF"/>
                </a:solidFill>
                <a:latin typeface="Calibri (MS)"/>
                <a:ea typeface="Calibri (MS)"/>
                <a:cs typeface="Calibri (MS)"/>
                <a:sym typeface="Calibri (MS)"/>
              </a:rPr>
              <a:t>Présentation</a:t>
            </a:r>
            <a:r>
              <a:rPr lang="en-US" sz="4200" dirty="0">
                <a:solidFill>
                  <a:srgbClr val="FFFFFF"/>
                </a:solidFill>
                <a:latin typeface="Calibri (MS)"/>
                <a:ea typeface="Calibri (MS)"/>
                <a:cs typeface="Calibri (MS)"/>
                <a:sym typeface="Calibri (MS)"/>
              </a:rPr>
              <a:t> des travaux </a:t>
            </a:r>
            <a:r>
              <a:rPr lang="en-US" sz="4200" dirty="0" err="1">
                <a:solidFill>
                  <a:srgbClr val="FFFFFF"/>
                </a:solidFill>
                <a:latin typeface="Calibri (MS)"/>
                <a:ea typeface="Calibri (MS)"/>
                <a:cs typeface="Calibri (MS)"/>
                <a:sym typeface="Calibri (MS)"/>
              </a:rPr>
              <a:t>lors</a:t>
            </a:r>
            <a:r>
              <a:rPr lang="en-US" sz="4200" dirty="0">
                <a:solidFill>
                  <a:srgbClr val="FFFFFF"/>
                </a:solidFill>
                <a:latin typeface="Calibri (MS)"/>
                <a:ea typeface="Calibri (MS)"/>
                <a:cs typeface="Calibri (MS)"/>
                <a:sym typeface="Calibri (MS)"/>
              </a:rPr>
              <a:t> du colloque </a:t>
            </a:r>
            <a:r>
              <a:rPr lang="en-US" sz="4200" dirty="0" err="1">
                <a:solidFill>
                  <a:srgbClr val="FFFFFF"/>
                </a:solidFill>
                <a:latin typeface="Calibri (MS)"/>
                <a:ea typeface="Calibri (MS)"/>
                <a:cs typeface="Calibri (MS)"/>
                <a:sym typeface="Calibri (MS)"/>
              </a:rPr>
              <a:t>HydroES</a:t>
            </a:r>
            <a:r>
              <a:rPr lang="en-US" sz="4200" dirty="0">
                <a:solidFill>
                  <a:srgbClr val="FFFFFF"/>
                </a:solidFill>
                <a:latin typeface="Calibri (MS)"/>
                <a:ea typeface="Calibri (MS)"/>
                <a:cs typeface="Calibri (MS)"/>
                <a:sym typeface="Calibri (MS)"/>
              </a:rPr>
              <a:t> de la SHF à Grenoble </a:t>
            </a:r>
            <a:r>
              <a:rPr lang="en-US" sz="4200" dirty="0" err="1">
                <a:solidFill>
                  <a:srgbClr val="FFFFFF"/>
                </a:solidFill>
                <a:latin typeface="Calibri (MS)"/>
                <a:ea typeface="Calibri (MS)"/>
                <a:cs typeface="Calibri (MS)"/>
                <a:sym typeface="Calibri (MS)"/>
              </a:rPr>
              <a:t>en</a:t>
            </a:r>
            <a:r>
              <a:rPr lang="en-US" sz="4200" dirty="0">
                <a:solidFill>
                  <a:srgbClr val="FFFFFF"/>
                </a:solidFill>
                <a:latin typeface="Calibri (MS)"/>
                <a:ea typeface="Calibri (MS)"/>
                <a:cs typeface="Calibri (MS)"/>
                <a:sym typeface="Calibri (MS)"/>
              </a:rPr>
              <a:t> </a:t>
            </a:r>
            <a:r>
              <a:rPr lang="en-US" sz="4200" dirty="0" err="1">
                <a:solidFill>
                  <a:srgbClr val="FFFFFF"/>
                </a:solidFill>
                <a:latin typeface="Calibri (MS)"/>
                <a:ea typeface="Calibri (MS)"/>
                <a:cs typeface="Calibri (MS)"/>
                <a:sym typeface="Calibri (MS)"/>
              </a:rPr>
              <a:t>septembre</a:t>
            </a:r>
            <a:r>
              <a:rPr lang="en-US" sz="4200" dirty="0">
                <a:solidFill>
                  <a:srgbClr val="FFFFFF"/>
                </a:solidFill>
                <a:latin typeface="Calibri (MS)"/>
                <a:ea typeface="Calibri (MS)"/>
                <a:cs typeface="Calibri (MS)"/>
                <a:sym typeface="Calibri (MS)"/>
              </a:rPr>
              <a:t> 2025.</a:t>
            </a:r>
          </a:p>
        </p:txBody>
      </p:sp>
      <p:sp>
        <p:nvSpPr>
          <p:cNvPr id="9" name="TextBox 9"/>
          <p:cNvSpPr txBox="1"/>
          <p:nvPr/>
        </p:nvSpPr>
        <p:spPr>
          <a:xfrm>
            <a:off x="17811523" y="9762898"/>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Open Sans"/>
                <a:ea typeface="Open Sans"/>
                <a:cs typeface="Open Sans"/>
                <a:sym typeface="Open Sans"/>
              </a:rPr>
              <a:t>29</a:t>
            </a:r>
          </a:p>
        </p:txBody>
      </p:sp>
      <p:sp>
        <p:nvSpPr>
          <p:cNvPr id="10" name="Freeform 10"/>
          <p:cNvSpPr/>
          <p:nvPr/>
        </p:nvSpPr>
        <p:spPr>
          <a:xfrm>
            <a:off x="186051" y="9659767"/>
            <a:ext cx="1050062" cy="488279"/>
          </a:xfrm>
          <a:custGeom>
            <a:avLst/>
            <a:gdLst/>
            <a:ahLst/>
            <a:cxnLst/>
            <a:rect l="l" t="t" r="r" b="b"/>
            <a:pathLst>
              <a:path w="1050062" h="488279">
                <a:moveTo>
                  <a:pt x="0" y="0"/>
                </a:moveTo>
                <a:lnTo>
                  <a:pt x="1050062" y="0"/>
                </a:lnTo>
                <a:lnTo>
                  <a:pt x="1050062" y="488279"/>
                </a:lnTo>
                <a:lnTo>
                  <a:pt x="0" y="488279"/>
                </a:lnTo>
                <a:lnTo>
                  <a:pt x="0" y="0"/>
                </a:lnTo>
                <a:close/>
              </a:path>
            </a:pathLst>
          </a:custGeom>
          <a:blipFill>
            <a:blip r:embed="rId2"/>
            <a:stretch>
              <a:fillRect/>
            </a:stretch>
          </a:blipFill>
        </p:spPr>
      </p:sp>
      <p:sp>
        <p:nvSpPr>
          <p:cNvPr id="11" name="Freeform 11"/>
          <p:cNvSpPr/>
          <p:nvPr/>
        </p:nvSpPr>
        <p:spPr>
          <a:xfrm>
            <a:off x="6844718" y="8375324"/>
            <a:ext cx="4303961" cy="1911676"/>
          </a:xfrm>
          <a:custGeom>
            <a:avLst/>
            <a:gdLst/>
            <a:ahLst/>
            <a:cxnLst/>
            <a:rect l="l" t="t" r="r" b="b"/>
            <a:pathLst>
              <a:path w="4303961" h="1911676">
                <a:moveTo>
                  <a:pt x="0" y="0"/>
                </a:moveTo>
                <a:lnTo>
                  <a:pt x="4303961" y="0"/>
                </a:lnTo>
                <a:lnTo>
                  <a:pt x="4303961" y="1911676"/>
                </a:lnTo>
                <a:lnTo>
                  <a:pt x="0" y="1911676"/>
                </a:lnTo>
                <a:lnTo>
                  <a:pt x="0" y="0"/>
                </a:lnTo>
                <a:close/>
              </a:path>
            </a:pathLst>
          </a:custGeom>
          <a:blipFill>
            <a:blip r:embed="rId3"/>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83B5C"/>
        </a:solidFill>
        <a:effectLst/>
      </p:bgPr>
    </p:bg>
    <p:spTree>
      <p:nvGrpSpPr>
        <p:cNvPr id="1" name=""/>
        <p:cNvGrpSpPr/>
        <p:nvPr/>
      </p:nvGrpSpPr>
      <p:grpSpPr>
        <a:xfrm>
          <a:off x="0" y="0"/>
          <a:ext cx="0" cy="0"/>
          <a:chOff x="0" y="0"/>
          <a:chExt cx="0" cy="0"/>
        </a:xfrm>
      </p:grpSpPr>
      <p:grpSp>
        <p:nvGrpSpPr>
          <p:cNvPr id="2" name="Group 2"/>
          <p:cNvGrpSpPr/>
          <p:nvPr/>
        </p:nvGrpSpPr>
        <p:grpSpPr>
          <a:xfrm>
            <a:off x="0" y="704192"/>
            <a:ext cx="18288000" cy="1675335"/>
            <a:chOff x="0" y="0"/>
            <a:chExt cx="23129395" cy="2118847"/>
          </a:xfrm>
        </p:grpSpPr>
        <p:sp>
          <p:nvSpPr>
            <p:cNvPr id="3" name="Freeform 3"/>
            <p:cNvSpPr/>
            <p:nvPr/>
          </p:nvSpPr>
          <p:spPr>
            <a:xfrm>
              <a:off x="0" y="0"/>
              <a:ext cx="23129396" cy="2118847"/>
            </a:xfrm>
            <a:custGeom>
              <a:avLst/>
              <a:gdLst/>
              <a:ahLst/>
              <a:cxnLst/>
              <a:rect l="l" t="t" r="r" b="b"/>
              <a:pathLst>
                <a:path w="23129396" h="2118847">
                  <a:moveTo>
                    <a:pt x="0" y="0"/>
                  </a:moveTo>
                  <a:lnTo>
                    <a:pt x="23129396" y="0"/>
                  </a:lnTo>
                  <a:lnTo>
                    <a:pt x="23129396" y="2118847"/>
                  </a:lnTo>
                  <a:lnTo>
                    <a:pt x="0" y="2118847"/>
                  </a:lnTo>
                  <a:close/>
                </a:path>
              </a:pathLst>
            </a:custGeom>
            <a:solidFill>
              <a:srgbClr val="63B8CC">
                <a:alpha val="89804"/>
              </a:srgbClr>
            </a:solidFill>
          </p:spPr>
        </p:sp>
        <p:sp>
          <p:nvSpPr>
            <p:cNvPr id="4" name="TextBox 4"/>
            <p:cNvSpPr txBox="1"/>
            <p:nvPr/>
          </p:nvSpPr>
          <p:spPr>
            <a:xfrm>
              <a:off x="0" y="0"/>
              <a:ext cx="23129395" cy="2118847"/>
            </a:xfrm>
            <a:prstGeom prst="rect">
              <a:avLst/>
            </a:prstGeom>
          </p:spPr>
          <p:txBody>
            <a:bodyPr lIns="5007" tIns="5007" rIns="5007" bIns="5007" rtlCol="0" anchor="ctr"/>
            <a:lstStyle/>
            <a:p>
              <a:pPr algn="ctr">
                <a:lnSpc>
                  <a:spcPts val="67"/>
                </a:lnSpc>
              </a:pPr>
              <a:endParaRPr/>
            </a:p>
          </p:txBody>
        </p:sp>
      </p:grpSp>
      <p:grpSp>
        <p:nvGrpSpPr>
          <p:cNvPr id="5" name="Group 5"/>
          <p:cNvGrpSpPr/>
          <p:nvPr/>
        </p:nvGrpSpPr>
        <p:grpSpPr>
          <a:xfrm>
            <a:off x="1028700" y="876443"/>
            <a:ext cx="15773400" cy="1330834"/>
            <a:chOff x="0" y="0"/>
            <a:chExt cx="21031200" cy="1774446"/>
          </a:xfrm>
        </p:grpSpPr>
        <p:sp>
          <p:nvSpPr>
            <p:cNvPr id="6" name="Freeform 6"/>
            <p:cNvSpPr/>
            <p:nvPr/>
          </p:nvSpPr>
          <p:spPr>
            <a:xfrm>
              <a:off x="0" y="0"/>
              <a:ext cx="21031200" cy="1774446"/>
            </a:xfrm>
            <a:custGeom>
              <a:avLst/>
              <a:gdLst/>
              <a:ahLst/>
              <a:cxnLst/>
              <a:rect l="l" t="t" r="r" b="b"/>
              <a:pathLst>
                <a:path w="21031200" h="1774446">
                  <a:moveTo>
                    <a:pt x="0" y="0"/>
                  </a:moveTo>
                  <a:lnTo>
                    <a:pt x="21031200" y="0"/>
                  </a:lnTo>
                  <a:lnTo>
                    <a:pt x="21031200" y="1774446"/>
                  </a:lnTo>
                  <a:lnTo>
                    <a:pt x="0" y="1774446"/>
                  </a:lnTo>
                  <a:close/>
                </a:path>
              </a:pathLst>
            </a:custGeom>
            <a:solidFill>
              <a:srgbClr val="000000">
                <a:alpha val="0"/>
              </a:srgbClr>
            </a:solidFill>
          </p:spPr>
        </p:sp>
        <p:sp>
          <p:nvSpPr>
            <p:cNvPr id="7" name="TextBox 7"/>
            <p:cNvSpPr txBox="1"/>
            <p:nvPr/>
          </p:nvSpPr>
          <p:spPr>
            <a:xfrm>
              <a:off x="0" y="-66675"/>
              <a:ext cx="21031200" cy="1841121"/>
            </a:xfrm>
            <a:prstGeom prst="rect">
              <a:avLst/>
            </a:prstGeom>
          </p:spPr>
          <p:txBody>
            <a:bodyPr lIns="0" tIns="0" rIns="0" bIns="0" rtlCol="0" anchor="ctr"/>
            <a:lstStyle/>
            <a:p>
              <a:pPr algn="l">
                <a:lnSpc>
                  <a:spcPts val="7128"/>
                </a:lnSpc>
              </a:pPr>
              <a:r>
                <a:rPr lang="en-US" sz="6600" b="1">
                  <a:solidFill>
                    <a:srgbClr val="FFFFFF"/>
                  </a:solidFill>
                  <a:latin typeface="Calibri (MS) Bold"/>
                  <a:ea typeface="Calibri (MS) Bold"/>
                  <a:cs typeface="Calibri (MS) Bold"/>
                  <a:sym typeface="Calibri (MS) Bold"/>
                </a:rPr>
                <a:t>Plan</a:t>
              </a:r>
            </a:p>
          </p:txBody>
        </p:sp>
      </p:grpSp>
      <p:sp>
        <p:nvSpPr>
          <p:cNvPr id="8" name="TextBox 8"/>
          <p:cNvSpPr txBox="1"/>
          <p:nvPr/>
        </p:nvSpPr>
        <p:spPr>
          <a:xfrm>
            <a:off x="1668780" y="3182865"/>
            <a:ext cx="15590520" cy="4027170"/>
          </a:xfrm>
          <a:prstGeom prst="rect">
            <a:avLst/>
          </a:prstGeom>
        </p:spPr>
        <p:txBody>
          <a:bodyPr lIns="0" tIns="0" rIns="0" bIns="0" rtlCol="0" anchor="t">
            <a:spAutoFit/>
          </a:bodyPr>
          <a:lstStyle/>
          <a:p>
            <a:pPr marL="760095" lvl="1" indent="-380048" algn="l">
              <a:lnSpc>
                <a:spcPts val="7980"/>
              </a:lnSpc>
              <a:buFont typeface="Arial"/>
              <a:buChar char="•"/>
            </a:pPr>
            <a:r>
              <a:rPr lang="en-US" sz="4200">
                <a:solidFill>
                  <a:srgbClr val="FFFFFF"/>
                </a:solidFill>
                <a:latin typeface="Calibri (MS)"/>
                <a:ea typeface="Calibri (MS)"/>
                <a:cs typeface="Calibri (MS)"/>
                <a:sym typeface="Calibri (MS)"/>
              </a:rPr>
              <a:t>Présentation des travaux de France Hydro Électricité</a:t>
            </a:r>
          </a:p>
          <a:p>
            <a:pPr marL="760095" lvl="1" indent="-380048" algn="l">
              <a:lnSpc>
                <a:spcPts val="7980"/>
              </a:lnSpc>
              <a:buFont typeface="Arial"/>
              <a:buChar char="•"/>
            </a:pPr>
            <a:r>
              <a:rPr lang="en-US" sz="4200">
                <a:solidFill>
                  <a:srgbClr val="FFFFFF"/>
                </a:solidFill>
                <a:latin typeface="Calibri (MS)"/>
                <a:ea typeface="Calibri (MS)"/>
                <a:cs typeface="Calibri (MS)"/>
                <a:sym typeface="Calibri (MS)"/>
              </a:rPr>
              <a:t>Les impacts du changement climatique sur les cours d’eau</a:t>
            </a:r>
          </a:p>
          <a:p>
            <a:pPr marL="760095" lvl="1" indent="-380048" algn="l">
              <a:lnSpc>
                <a:spcPts val="7980"/>
              </a:lnSpc>
              <a:buFont typeface="Arial"/>
              <a:buChar char="•"/>
            </a:pPr>
            <a:r>
              <a:rPr lang="en-US" sz="4200">
                <a:solidFill>
                  <a:srgbClr val="FFFFFF"/>
                </a:solidFill>
                <a:latin typeface="Calibri (MS)"/>
                <a:ea typeface="Calibri (MS)"/>
                <a:cs typeface="Calibri (MS)"/>
                <a:sym typeface="Calibri (MS)"/>
              </a:rPr>
              <a:t>La perception des adhérents</a:t>
            </a:r>
          </a:p>
          <a:p>
            <a:pPr marL="760095" lvl="1" indent="-380048" algn="l">
              <a:lnSpc>
                <a:spcPts val="7980"/>
              </a:lnSpc>
              <a:buFont typeface="Arial"/>
              <a:buChar char="•"/>
            </a:pPr>
            <a:r>
              <a:rPr lang="en-US" sz="4200">
                <a:solidFill>
                  <a:srgbClr val="FFFFFF"/>
                </a:solidFill>
                <a:latin typeface="Calibri (MS)"/>
                <a:ea typeface="Calibri (MS)"/>
                <a:cs typeface="Calibri (MS)"/>
                <a:sym typeface="Calibri (MS)"/>
              </a:rPr>
              <a:t>Retour d’expérience d’Hydrocop</a:t>
            </a:r>
          </a:p>
        </p:txBody>
      </p:sp>
      <p:sp>
        <p:nvSpPr>
          <p:cNvPr id="9" name="Freeform 9"/>
          <p:cNvSpPr/>
          <p:nvPr/>
        </p:nvSpPr>
        <p:spPr>
          <a:xfrm>
            <a:off x="6844718" y="8375324"/>
            <a:ext cx="4303961" cy="1911676"/>
          </a:xfrm>
          <a:custGeom>
            <a:avLst/>
            <a:gdLst/>
            <a:ahLst/>
            <a:cxnLst/>
            <a:rect l="l" t="t" r="r" b="b"/>
            <a:pathLst>
              <a:path w="4303961" h="1911676">
                <a:moveTo>
                  <a:pt x="0" y="0"/>
                </a:moveTo>
                <a:lnTo>
                  <a:pt x="4303961" y="0"/>
                </a:lnTo>
                <a:lnTo>
                  <a:pt x="4303961" y="1911676"/>
                </a:lnTo>
                <a:lnTo>
                  <a:pt x="0" y="1911676"/>
                </a:lnTo>
                <a:lnTo>
                  <a:pt x="0" y="0"/>
                </a:lnTo>
                <a:close/>
              </a:path>
            </a:pathLst>
          </a:custGeom>
          <a:blipFill>
            <a:blip r:embed="rId2"/>
            <a:stretch>
              <a:fillRect/>
            </a:stretch>
          </a:blipFill>
        </p:spPr>
      </p:sp>
      <p:sp>
        <p:nvSpPr>
          <p:cNvPr id="10" name="Freeform 10"/>
          <p:cNvSpPr/>
          <p:nvPr/>
        </p:nvSpPr>
        <p:spPr>
          <a:xfrm>
            <a:off x="186051" y="9429773"/>
            <a:ext cx="1544673" cy="718273"/>
          </a:xfrm>
          <a:custGeom>
            <a:avLst/>
            <a:gdLst/>
            <a:ahLst/>
            <a:cxnLst/>
            <a:rect l="l" t="t" r="r" b="b"/>
            <a:pathLst>
              <a:path w="1544673" h="718273">
                <a:moveTo>
                  <a:pt x="0" y="0"/>
                </a:moveTo>
                <a:lnTo>
                  <a:pt x="1544673" y="0"/>
                </a:lnTo>
                <a:lnTo>
                  <a:pt x="1544673" y="718273"/>
                </a:lnTo>
                <a:lnTo>
                  <a:pt x="0" y="718273"/>
                </a:lnTo>
                <a:lnTo>
                  <a:pt x="0" y="0"/>
                </a:lnTo>
                <a:close/>
              </a:path>
            </a:pathLst>
          </a:custGeom>
          <a:blipFill>
            <a:blip r:embed="rId3"/>
            <a:stretch>
              <a:fillRect/>
            </a:stretch>
          </a:blipFill>
        </p:spPr>
      </p:sp>
      <p:sp>
        <p:nvSpPr>
          <p:cNvPr id="11" name="TextBox 11"/>
          <p:cNvSpPr txBox="1"/>
          <p:nvPr/>
        </p:nvSpPr>
        <p:spPr>
          <a:xfrm>
            <a:off x="17811523" y="9762898"/>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Open Sans"/>
                <a:ea typeface="Open Sans"/>
                <a:cs typeface="Open Sans"/>
                <a:sym typeface="Open Sans"/>
              </a:rPr>
              <a:t>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83B5C"/>
        </a:solidFill>
        <a:effectLst/>
      </p:bgPr>
    </p:bg>
    <p:spTree>
      <p:nvGrpSpPr>
        <p:cNvPr id="1" name=""/>
        <p:cNvGrpSpPr/>
        <p:nvPr/>
      </p:nvGrpSpPr>
      <p:grpSpPr>
        <a:xfrm>
          <a:off x="0" y="0"/>
          <a:ext cx="0" cy="0"/>
          <a:chOff x="0" y="0"/>
          <a:chExt cx="0" cy="0"/>
        </a:xfrm>
      </p:grpSpPr>
      <p:sp>
        <p:nvSpPr>
          <p:cNvPr id="2" name="TextBox 2"/>
          <p:cNvSpPr txBox="1"/>
          <p:nvPr/>
        </p:nvSpPr>
        <p:spPr>
          <a:xfrm>
            <a:off x="1276771" y="2133600"/>
            <a:ext cx="11599164" cy="7124700"/>
          </a:xfrm>
          <a:prstGeom prst="rect">
            <a:avLst/>
          </a:prstGeom>
        </p:spPr>
        <p:txBody>
          <a:bodyPr lIns="0" tIns="0" rIns="0" bIns="0" rtlCol="0" anchor="t">
            <a:spAutoFit/>
          </a:bodyPr>
          <a:lstStyle/>
          <a:p>
            <a:pPr algn="l">
              <a:lnSpc>
                <a:spcPts val="4320"/>
              </a:lnSpc>
            </a:pPr>
            <a:r>
              <a:rPr lang="en-US" sz="3600">
                <a:solidFill>
                  <a:srgbClr val="FFFFFF"/>
                </a:solidFill>
                <a:latin typeface="Calibri (MS)"/>
                <a:ea typeface="Calibri (MS)"/>
                <a:cs typeface="Calibri (MS)"/>
                <a:sym typeface="Calibri (MS)"/>
              </a:rPr>
              <a:t>Objectifs du groupe de travail :</a:t>
            </a:r>
          </a:p>
          <a:p>
            <a:pPr marL="651510" lvl="1" indent="-325755" algn="l">
              <a:lnSpc>
                <a:spcPts val="4320"/>
              </a:lnSpc>
              <a:buFont typeface="Arial"/>
              <a:buChar char="•"/>
            </a:pPr>
            <a:r>
              <a:rPr lang="en-US" sz="3600">
                <a:solidFill>
                  <a:srgbClr val="FFFFFF"/>
                </a:solidFill>
                <a:latin typeface="Calibri (MS)"/>
                <a:ea typeface="Calibri (MS)"/>
                <a:cs typeface="Calibri (MS)"/>
                <a:sym typeface="Calibri (MS)"/>
              </a:rPr>
              <a:t>Évaluer quel pourrait être l’impact du changement climatique sur les cours d’eau et disposer de données fiables sur les sites hydroélectriques.</a:t>
            </a:r>
          </a:p>
          <a:p>
            <a:pPr algn="l">
              <a:lnSpc>
                <a:spcPts val="4320"/>
              </a:lnSpc>
            </a:pPr>
            <a:endParaRPr lang="en-US" sz="3600">
              <a:solidFill>
                <a:srgbClr val="FFFFFF"/>
              </a:solidFill>
              <a:latin typeface="Calibri (MS)"/>
              <a:ea typeface="Calibri (MS)"/>
              <a:cs typeface="Calibri (MS)"/>
              <a:sym typeface="Calibri (MS)"/>
            </a:endParaRPr>
          </a:p>
          <a:p>
            <a:pPr marL="651510" lvl="1" indent="-325755" algn="l">
              <a:lnSpc>
                <a:spcPts val="4320"/>
              </a:lnSpc>
              <a:buFont typeface="Arial"/>
              <a:buChar char="•"/>
            </a:pPr>
            <a:r>
              <a:rPr lang="en-US" sz="3600">
                <a:solidFill>
                  <a:srgbClr val="FFFFFF"/>
                </a:solidFill>
                <a:latin typeface="Calibri (MS)"/>
                <a:ea typeface="Calibri (MS)"/>
                <a:cs typeface="Calibri (MS)"/>
                <a:sym typeface="Calibri (MS)"/>
              </a:rPr>
              <a:t>Évaluer la capacité des installations hydroélectriques actuelles et futures à s’adapter à ces nouvelles conditions parfois extrêmes, tout en maintenant leur production d’énergie renouvelable.</a:t>
            </a:r>
          </a:p>
          <a:p>
            <a:pPr algn="l">
              <a:lnSpc>
                <a:spcPts val="4320"/>
              </a:lnSpc>
            </a:pPr>
            <a:endParaRPr lang="en-US" sz="3600">
              <a:solidFill>
                <a:srgbClr val="FFFFFF"/>
              </a:solidFill>
              <a:latin typeface="Calibri (MS)"/>
              <a:ea typeface="Calibri (MS)"/>
              <a:cs typeface="Calibri (MS)"/>
              <a:sym typeface="Calibri (MS)"/>
            </a:endParaRPr>
          </a:p>
          <a:p>
            <a:pPr marL="651510" lvl="1" indent="-325755" algn="l">
              <a:lnSpc>
                <a:spcPts val="4320"/>
              </a:lnSpc>
              <a:buFont typeface="Arial"/>
              <a:buChar char="•"/>
            </a:pPr>
            <a:r>
              <a:rPr lang="en-US" sz="3600">
                <a:solidFill>
                  <a:srgbClr val="FFFFFF"/>
                </a:solidFill>
                <a:latin typeface="Calibri (MS)"/>
                <a:ea typeface="Calibri (MS)"/>
                <a:cs typeface="Calibri (MS)"/>
                <a:sym typeface="Calibri (MS)"/>
              </a:rPr>
              <a:t>Partager les retours d’expériences entre les adhérents.</a:t>
            </a:r>
          </a:p>
          <a:p>
            <a:pPr algn="l">
              <a:lnSpc>
                <a:spcPts val="4320"/>
              </a:lnSpc>
            </a:pPr>
            <a:endParaRPr lang="en-US" sz="3600">
              <a:solidFill>
                <a:srgbClr val="FFFFFF"/>
              </a:solidFill>
              <a:latin typeface="Calibri (MS)"/>
              <a:ea typeface="Calibri (MS)"/>
              <a:cs typeface="Calibri (MS)"/>
              <a:sym typeface="Calibri (MS)"/>
            </a:endParaRPr>
          </a:p>
          <a:p>
            <a:pPr marL="651510" lvl="1" indent="-325755" algn="l">
              <a:lnSpc>
                <a:spcPts val="4320"/>
              </a:lnSpc>
              <a:buFont typeface="Arial"/>
              <a:buChar char="•"/>
            </a:pPr>
            <a:r>
              <a:rPr lang="en-US" sz="3600">
                <a:solidFill>
                  <a:srgbClr val="FFFFFF"/>
                </a:solidFill>
                <a:latin typeface="Calibri (MS)"/>
                <a:ea typeface="Calibri (MS)"/>
                <a:cs typeface="Calibri (MS)"/>
                <a:sym typeface="Calibri (MS)"/>
              </a:rPr>
              <a:t>Identifier des pistes d’amélioration à développer.</a:t>
            </a:r>
          </a:p>
        </p:txBody>
      </p:sp>
      <p:sp>
        <p:nvSpPr>
          <p:cNvPr id="3" name="Freeform 3"/>
          <p:cNvSpPr/>
          <p:nvPr/>
        </p:nvSpPr>
        <p:spPr>
          <a:xfrm>
            <a:off x="186051" y="9429773"/>
            <a:ext cx="1544673" cy="718273"/>
          </a:xfrm>
          <a:custGeom>
            <a:avLst/>
            <a:gdLst/>
            <a:ahLst/>
            <a:cxnLst/>
            <a:rect l="l" t="t" r="r" b="b"/>
            <a:pathLst>
              <a:path w="1544673" h="718273">
                <a:moveTo>
                  <a:pt x="0" y="0"/>
                </a:moveTo>
                <a:lnTo>
                  <a:pt x="1544673" y="0"/>
                </a:lnTo>
                <a:lnTo>
                  <a:pt x="1544673" y="718273"/>
                </a:lnTo>
                <a:lnTo>
                  <a:pt x="0" y="718273"/>
                </a:lnTo>
                <a:lnTo>
                  <a:pt x="0" y="0"/>
                </a:lnTo>
                <a:close/>
              </a:path>
            </a:pathLst>
          </a:custGeom>
          <a:blipFill>
            <a:blip r:embed="rId3"/>
            <a:stretch>
              <a:fillRect/>
            </a:stretch>
          </a:blipFill>
        </p:spPr>
      </p:sp>
      <p:grpSp>
        <p:nvGrpSpPr>
          <p:cNvPr id="4" name="Group 4"/>
          <p:cNvGrpSpPr/>
          <p:nvPr/>
        </p:nvGrpSpPr>
        <p:grpSpPr>
          <a:xfrm>
            <a:off x="0" y="472894"/>
            <a:ext cx="18288000" cy="1111613"/>
            <a:chOff x="0" y="0"/>
            <a:chExt cx="23129395" cy="1405891"/>
          </a:xfrm>
        </p:grpSpPr>
        <p:sp>
          <p:nvSpPr>
            <p:cNvPr id="5" name="Freeform 5"/>
            <p:cNvSpPr/>
            <p:nvPr/>
          </p:nvSpPr>
          <p:spPr>
            <a:xfrm>
              <a:off x="0" y="0"/>
              <a:ext cx="23129396" cy="1405891"/>
            </a:xfrm>
            <a:custGeom>
              <a:avLst/>
              <a:gdLst/>
              <a:ahLst/>
              <a:cxnLst/>
              <a:rect l="l" t="t" r="r" b="b"/>
              <a:pathLst>
                <a:path w="23129396" h="1405891">
                  <a:moveTo>
                    <a:pt x="0" y="0"/>
                  </a:moveTo>
                  <a:lnTo>
                    <a:pt x="23129396" y="0"/>
                  </a:lnTo>
                  <a:lnTo>
                    <a:pt x="23129396" y="1405891"/>
                  </a:lnTo>
                  <a:lnTo>
                    <a:pt x="0" y="1405891"/>
                  </a:lnTo>
                  <a:close/>
                </a:path>
              </a:pathLst>
            </a:custGeom>
            <a:solidFill>
              <a:srgbClr val="63B8CC">
                <a:alpha val="89804"/>
              </a:srgbClr>
            </a:solidFill>
          </p:spPr>
        </p:sp>
        <p:sp>
          <p:nvSpPr>
            <p:cNvPr id="6" name="TextBox 6"/>
            <p:cNvSpPr txBox="1"/>
            <p:nvPr/>
          </p:nvSpPr>
          <p:spPr>
            <a:xfrm>
              <a:off x="0" y="0"/>
              <a:ext cx="23129395" cy="1405891"/>
            </a:xfrm>
            <a:prstGeom prst="rect">
              <a:avLst/>
            </a:prstGeom>
          </p:spPr>
          <p:txBody>
            <a:bodyPr lIns="5007" tIns="5007" rIns="5007" bIns="5007" rtlCol="0" anchor="ctr"/>
            <a:lstStyle/>
            <a:p>
              <a:pPr algn="ctr">
                <a:lnSpc>
                  <a:spcPts val="67"/>
                </a:lnSpc>
              </a:pPr>
              <a:endParaRPr/>
            </a:p>
          </p:txBody>
        </p:sp>
      </p:grpSp>
      <p:grpSp>
        <p:nvGrpSpPr>
          <p:cNvPr id="7" name="Group 7"/>
          <p:cNvGrpSpPr/>
          <p:nvPr/>
        </p:nvGrpSpPr>
        <p:grpSpPr>
          <a:xfrm>
            <a:off x="958388" y="607417"/>
            <a:ext cx="15773400" cy="842565"/>
            <a:chOff x="0" y="0"/>
            <a:chExt cx="21031200" cy="1123420"/>
          </a:xfrm>
        </p:grpSpPr>
        <p:sp>
          <p:nvSpPr>
            <p:cNvPr id="8" name="Freeform 8"/>
            <p:cNvSpPr/>
            <p:nvPr/>
          </p:nvSpPr>
          <p:spPr>
            <a:xfrm>
              <a:off x="0" y="0"/>
              <a:ext cx="21031200" cy="1123420"/>
            </a:xfrm>
            <a:custGeom>
              <a:avLst/>
              <a:gdLst/>
              <a:ahLst/>
              <a:cxnLst/>
              <a:rect l="l" t="t" r="r" b="b"/>
              <a:pathLst>
                <a:path w="21031200" h="1123420">
                  <a:moveTo>
                    <a:pt x="0" y="0"/>
                  </a:moveTo>
                  <a:lnTo>
                    <a:pt x="21031200" y="0"/>
                  </a:lnTo>
                  <a:lnTo>
                    <a:pt x="21031200" y="1123420"/>
                  </a:lnTo>
                  <a:lnTo>
                    <a:pt x="0" y="1123420"/>
                  </a:lnTo>
                  <a:close/>
                </a:path>
              </a:pathLst>
            </a:custGeom>
            <a:solidFill>
              <a:srgbClr val="000000">
                <a:alpha val="0"/>
              </a:srgbClr>
            </a:solidFill>
          </p:spPr>
        </p:sp>
        <p:sp>
          <p:nvSpPr>
            <p:cNvPr id="9" name="TextBox 9"/>
            <p:cNvSpPr txBox="1"/>
            <p:nvPr/>
          </p:nvSpPr>
          <p:spPr>
            <a:xfrm>
              <a:off x="0" y="-38100"/>
              <a:ext cx="21031200" cy="1161520"/>
            </a:xfrm>
            <a:prstGeom prst="rect">
              <a:avLst/>
            </a:prstGeom>
          </p:spPr>
          <p:txBody>
            <a:bodyPr lIns="0" tIns="0" rIns="0" bIns="0" rtlCol="0" anchor="ctr"/>
            <a:lstStyle/>
            <a:p>
              <a:pPr algn="l">
                <a:lnSpc>
                  <a:spcPts val="4536"/>
                </a:lnSpc>
              </a:pPr>
              <a:r>
                <a:rPr lang="en-US" sz="4200" b="1">
                  <a:solidFill>
                    <a:srgbClr val="FFFFFF"/>
                  </a:solidFill>
                  <a:latin typeface="Calibri (MS) Bold"/>
                  <a:ea typeface="Calibri (MS) Bold"/>
                  <a:cs typeface="Calibri (MS) Bold"/>
                  <a:sym typeface="Calibri (MS) Bold"/>
                </a:rPr>
                <a:t>Les travaux de France Hydro Électricité</a:t>
              </a:r>
            </a:p>
          </p:txBody>
        </p:sp>
      </p:grpSp>
      <p:sp>
        <p:nvSpPr>
          <p:cNvPr id="10" name="Freeform 10"/>
          <p:cNvSpPr/>
          <p:nvPr/>
        </p:nvSpPr>
        <p:spPr>
          <a:xfrm rot="5400000">
            <a:off x="10712196" y="2711196"/>
            <a:ext cx="10287000" cy="4864608"/>
          </a:xfrm>
          <a:custGeom>
            <a:avLst/>
            <a:gdLst/>
            <a:ahLst/>
            <a:cxnLst/>
            <a:rect l="l" t="t" r="r" b="b"/>
            <a:pathLst>
              <a:path w="10287000" h="4864608">
                <a:moveTo>
                  <a:pt x="0" y="0"/>
                </a:moveTo>
                <a:lnTo>
                  <a:pt x="10287000" y="0"/>
                </a:lnTo>
                <a:lnTo>
                  <a:pt x="10287000" y="4864608"/>
                </a:lnTo>
                <a:lnTo>
                  <a:pt x="0" y="4864608"/>
                </a:lnTo>
                <a:lnTo>
                  <a:pt x="0" y="0"/>
                </a:lnTo>
                <a:close/>
              </a:path>
            </a:pathLst>
          </a:custGeom>
          <a:blipFill>
            <a:blip r:embed="rId4"/>
            <a:stretch>
              <a:fillRect l="-1122" t="-29698" r="-61" b="-30745"/>
            </a:stretch>
          </a:blipFill>
        </p:spPr>
      </p:sp>
      <p:sp>
        <p:nvSpPr>
          <p:cNvPr id="11" name="TextBox 11"/>
          <p:cNvSpPr txBox="1"/>
          <p:nvPr/>
        </p:nvSpPr>
        <p:spPr>
          <a:xfrm>
            <a:off x="17811523" y="9762898"/>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Open Sans"/>
                <a:ea typeface="Open Sans"/>
                <a:cs typeface="Open Sans"/>
                <a:sym typeface="Open Sans"/>
              </a:rPr>
              <a:t>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83B5C"/>
        </a:solidFill>
        <a:effectLst/>
      </p:bgPr>
    </p:bg>
    <p:spTree>
      <p:nvGrpSpPr>
        <p:cNvPr id="1" name=""/>
        <p:cNvGrpSpPr/>
        <p:nvPr/>
      </p:nvGrpSpPr>
      <p:grpSpPr>
        <a:xfrm>
          <a:off x="0" y="0"/>
          <a:ext cx="0" cy="0"/>
          <a:chOff x="0" y="0"/>
          <a:chExt cx="0" cy="0"/>
        </a:xfrm>
      </p:grpSpPr>
      <p:grpSp>
        <p:nvGrpSpPr>
          <p:cNvPr id="2" name="Group 2"/>
          <p:cNvGrpSpPr/>
          <p:nvPr/>
        </p:nvGrpSpPr>
        <p:grpSpPr>
          <a:xfrm>
            <a:off x="0" y="472894"/>
            <a:ext cx="18288000" cy="1111613"/>
            <a:chOff x="0" y="0"/>
            <a:chExt cx="23129395" cy="1405891"/>
          </a:xfrm>
        </p:grpSpPr>
        <p:sp>
          <p:nvSpPr>
            <p:cNvPr id="3" name="Freeform 3"/>
            <p:cNvSpPr/>
            <p:nvPr/>
          </p:nvSpPr>
          <p:spPr>
            <a:xfrm>
              <a:off x="0" y="0"/>
              <a:ext cx="23129396" cy="1405891"/>
            </a:xfrm>
            <a:custGeom>
              <a:avLst/>
              <a:gdLst/>
              <a:ahLst/>
              <a:cxnLst/>
              <a:rect l="l" t="t" r="r" b="b"/>
              <a:pathLst>
                <a:path w="23129396" h="1405891">
                  <a:moveTo>
                    <a:pt x="0" y="0"/>
                  </a:moveTo>
                  <a:lnTo>
                    <a:pt x="23129396" y="0"/>
                  </a:lnTo>
                  <a:lnTo>
                    <a:pt x="23129396" y="1405891"/>
                  </a:lnTo>
                  <a:lnTo>
                    <a:pt x="0" y="1405891"/>
                  </a:lnTo>
                  <a:close/>
                </a:path>
              </a:pathLst>
            </a:custGeom>
            <a:solidFill>
              <a:srgbClr val="63B8CC">
                <a:alpha val="89804"/>
              </a:srgbClr>
            </a:solidFill>
          </p:spPr>
        </p:sp>
        <p:sp>
          <p:nvSpPr>
            <p:cNvPr id="4" name="TextBox 4"/>
            <p:cNvSpPr txBox="1"/>
            <p:nvPr/>
          </p:nvSpPr>
          <p:spPr>
            <a:xfrm>
              <a:off x="0" y="0"/>
              <a:ext cx="23129395" cy="1405891"/>
            </a:xfrm>
            <a:prstGeom prst="rect">
              <a:avLst/>
            </a:prstGeom>
          </p:spPr>
          <p:txBody>
            <a:bodyPr lIns="5007" tIns="5007" rIns="5007" bIns="5007" rtlCol="0" anchor="ctr"/>
            <a:lstStyle/>
            <a:p>
              <a:pPr algn="ctr">
                <a:lnSpc>
                  <a:spcPts val="67"/>
                </a:lnSpc>
              </a:pPr>
              <a:endParaRPr/>
            </a:p>
          </p:txBody>
        </p:sp>
      </p:grpSp>
      <p:grpSp>
        <p:nvGrpSpPr>
          <p:cNvPr id="5" name="Group 5"/>
          <p:cNvGrpSpPr/>
          <p:nvPr/>
        </p:nvGrpSpPr>
        <p:grpSpPr>
          <a:xfrm>
            <a:off x="958388" y="607417"/>
            <a:ext cx="15773400" cy="842565"/>
            <a:chOff x="0" y="0"/>
            <a:chExt cx="21031200" cy="1123420"/>
          </a:xfrm>
        </p:grpSpPr>
        <p:sp>
          <p:nvSpPr>
            <p:cNvPr id="6" name="Freeform 6"/>
            <p:cNvSpPr/>
            <p:nvPr/>
          </p:nvSpPr>
          <p:spPr>
            <a:xfrm>
              <a:off x="0" y="0"/>
              <a:ext cx="21031200" cy="1123420"/>
            </a:xfrm>
            <a:custGeom>
              <a:avLst/>
              <a:gdLst/>
              <a:ahLst/>
              <a:cxnLst/>
              <a:rect l="l" t="t" r="r" b="b"/>
              <a:pathLst>
                <a:path w="21031200" h="1123420">
                  <a:moveTo>
                    <a:pt x="0" y="0"/>
                  </a:moveTo>
                  <a:lnTo>
                    <a:pt x="21031200" y="0"/>
                  </a:lnTo>
                  <a:lnTo>
                    <a:pt x="21031200" y="1123420"/>
                  </a:lnTo>
                  <a:lnTo>
                    <a:pt x="0" y="1123420"/>
                  </a:lnTo>
                  <a:close/>
                </a:path>
              </a:pathLst>
            </a:custGeom>
            <a:solidFill>
              <a:srgbClr val="000000">
                <a:alpha val="0"/>
              </a:srgbClr>
            </a:solidFill>
          </p:spPr>
        </p:sp>
        <p:sp>
          <p:nvSpPr>
            <p:cNvPr id="7" name="TextBox 7"/>
            <p:cNvSpPr txBox="1"/>
            <p:nvPr/>
          </p:nvSpPr>
          <p:spPr>
            <a:xfrm>
              <a:off x="0" y="-38100"/>
              <a:ext cx="21031200" cy="1161520"/>
            </a:xfrm>
            <a:prstGeom prst="rect">
              <a:avLst/>
            </a:prstGeom>
          </p:spPr>
          <p:txBody>
            <a:bodyPr lIns="0" tIns="0" rIns="0" bIns="0" rtlCol="0" anchor="ctr"/>
            <a:lstStyle/>
            <a:p>
              <a:pPr algn="l">
                <a:lnSpc>
                  <a:spcPts val="4536"/>
                </a:lnSpc>
              </a:pPr>
              <a:r>
                <a:rPr lang="en-US" sz="4200" b="1">
                  <a:solidFill>
                    <a:srgbClr val="FFFFFF"/>
                  </a:solidFill>
                  <a:latin typeface="Calibri (MS) Bold"/>
                  <a:ea typeface="Calibri (MS) Bold"/>
                  <a:cs typeface="Calibri (MS) Bold"/>
                  <a:sym typeface="Calibri (MS) Bold"/>
                </a:rPr>
                <a:t>Les impacts du changement climatique sur les cours d’eau</a:t>
              </a:r>
            </a:p>
          </p:txBody>
        </p:sp>
      </p:grpSp>
      <p:sp>
        <p:nvSpPr>
          <p:cNvPr id="8" name="TextBox 8"/>
          <p:cNvSpPr txBox="1"/>
          <p:nvPr/>
        </p:nvSpPr>
        <p:spPr>
          <a:xfrm>
            <a:off x="556893" y="1935371"/>
            <a:ext cx="9020556" cy="3720465"/>
          </a:xfrm>
          <a:prstGeom prst="rect">
            <a:avLst/>
          </a:prstGeom>
        </p:spPr>
        <p:txBody>
          <a:bodyPr lIns="0" tIns="0" rIns="0" bIns="0" rtlCol="0" anchor="t">
            <a:spAutoFit/>
          </a:bodyPr>
          <a:lstStyle/>
          <a:p>
            <a:pPr algn="l">
              <a:lnSpc>
                <a:spcPts val="3899"/>
              </a:lnSpc>
            </a:pPr>
            <a:r>
              <a:rPr lang="en-US" sz="2599" b="1">
                <a:solidFill>
                  <a:srgbClr val="FFFFFF"/>
                </a:solidFill>
                <a:latin typeface="Calibri (MS) Bold"/>
                <a:ea typeface="Calibri (MS) Bold"/>
                <a:cs typeface="Calibri (MS) Bold"/>
                <a:sym typeface="Calibri (MS) Bold"/>
              </a:rPr>
              <a:t>Des étiages plus sévères</a:t>
            </a:r>
          </a:p>
          <a:p>
            <a:pPr marL="380048" lvl="1" indent="-190024" algn="l">
              <a:lnSpc>
                <a:spcPts val="3150"/>
              </a:lnSpc>
              <a:buFont typeface="Arial"/>
              <a:buChar char="•"/>
            </a:pPr>
            <a:r>
              <a:rPr lang="en-US" sz="2100">
                <a:solidFill>
                  <a:srgbClr val="FFFFFF"/>
                </a:solidFill>
                <a:latin typeface="Calibri (MS)"/>
                <a:ea typeface="Calibri (MS)"/>
                <a:cs typeface="Calibri (MS)"/>
                <a:sym typeface="Calibri (MS)"/>
              </a:rPr>
              <a:t>En été, le déclin des précipitations s’étend vers le nord, et associé à l’augmentation générale de l’évaporation due au réchauffement, conduit à une diminution drastique des débits des cours d’eau. 	</a:t>
            </a:r>
          </a:p>
          <a:p>
            <a:pPr marL="380048" lvl="1" indent="-190024" algn="l">
              <a:lnSpc>
                <a:spcPts val="3150"/>
              </a:lnSpc>
              <a:buFont typeface="Arial"/>
              <a:buChar char="•"/>
            </a:pPr>
            <a:r>
              <a:rPr lang="en-US" sz="2100">
                <a:solidFill>
                  <a:srgbClr val="FFFFFF"/>
                </a:solidFill>
                <a:latin typeface="Calibri (MS)"/>
                <a:ea typeface="Calibri (MS)"/>
                <a:cs typeface="Calibri (MS)"/>
                <a:sym typeface="Calibri (MS)"/>
              </a:rPr>
              <a:t>L’ensemble des projections du projet Explore2 s’accorde sur cette sévérité accrue des étiages d’été. 	</a:t>
            </a:r>
          </a:p>
          <a:p>
            <a:pPr marL="380048" lvl="1" indent="-190024" algn="l">
              <a:lnSpc>
                <a:spcPts val="3150"/>
              </a:lnSpc>
              <a:buFont typeface="Arial"/>
              <a:buChar char="•"/>
            </a:pPr>
            <a:r>
              <a:rPr lang="en-US" sz="2100">
                <a:solidFill>
                  <a:srgbClr val="FFFFFF"/>
                </a:solidFill>
                <a:latin typeface="Calibri (MS)"/>
                <a:ea typeface="Calibri (MS)"/>
                <a:cs typeface="Calibri (MS)"/>
                <a:sym typeface="Calibri (MS)"/>
              </a:rPr>
              <a:t>Non seulement les débits minimums d’été se réduisent, mais la durée des étiages augmente elle-aussi. Ce signal fort se superpose à une forte variabilité naturelle d’une année sur l’autre 	</a:t>
            </a:r>
          </a:p>
        </p:txBody>
      </p:sp>
      <p:sp>
        <p:nvSpPr>
          <p:cNvPr id="9" name="TextBox 9"/>
          <p:cNvSpPr txBox="1"/>
          <p:nvPr/>
        </p:nvSpPr>
        <p:spPr>
          <a:xfrm>
            <a:off x="8656039" y="6481812"/>
            <a:ext cx="9468612" cy="3320415"/>
          </a:xfrm>
          <a:prstGeom prst="rect">
            <a:avLst/>
          </a:prstGeom>
        </p:spPr>
        <p:txBody>
          <a:bodyPr lIns="0" tIns="0" rIns="0" bIns="0" rtlCol="0" anchor="t">
            <a:spAutoFit/>
          </a:bodyPr>
          <a:lstStyle/>
          <a:p>
            <a:pPr algn="l">
              <a:lnSpc>
                <a:spcPts val="3899"/>
              </a:lnSpc>
            </a:pPr>
            <a:r>
              <a:rPr lang="en-US" sz="2599" b="1">
                <a:solidFill>
                  <a:srgbClr val="FFFFFF"/>
                </a:solidFill>
                <a:latin typeface="Calibri (MS) Bold"/>
                <a:ea typeface="Calibri (MS) Bold"/>
                <a:cs typeface="Calibri (MS) Bold"/>
                <a:sym typeface="Calibri (MS) Bold"/>
              </a:rPr>
              <a:t>Des crues incertaines</a:t>
            </a:r>
          </a:p>
          <a:p>
            <a:pPr marL="380048" lvl="1" indent="-190024" algn="l">
              <a:lnSpc>
                <a:spcPts val="3150"/>
              </a:lnSpc>
              <a:buFont typeface="Arial"/>
              <a:buChar char="•"/>
            </a:pPr>
            <a:r>
              <a:rPr lang="en-US" sz="2100">
                <a:solidFill>
                  <a:srgbClr val="FFFFFF"/>
                </a:solidFill>
                <a:latin typeface="Calibri (MS)"/>
                <a:ea typeface="Calibri (MS)"/>
                <a:cs typeface="Calibri (MS)"/>
                <a:sym typeface="Calibri (MS)"/>
              </a:rPr>
              <a:t>La médiane des projections Explore2 suggère une évolution marquée des débits de crue en France. Mais cela peut être trompeur. 	</a:t>
            </a:r>
          </a:p>
          <a:p>
            <a:pPr marL="380048" lvl="1" indent="-190024" algn="l">
              <a:lnSpc>
                <a:spcPts val="3150"/>
              </a:lnSpc>
              <a:buFont typeface="Arial"/>
              <a:buChar char="•"/>
            </a:pPr>
            <a:r>
              <a:rPr lang="en-US" sz="2100">
                <a:solidFill>
                  <a:srgbClr val="FFFFFF"/>
                </a:solidFill>
                <a:latin typeface="Calibri (MS)"/>
                <a:ea typeface="Calibri (MS)"/>
                <a:cs typeface="Calibri (MS)"/>
                <a:sym typeface="Calibri (MS)"/>
              </a:rPr>
              <a:t>L’accord est en effet très faible entre les différents modèles climatiques non seulement sur l’intensité de ces changements, mais déjà sur le signe, certains d’entre eux projetant une augmentation et d’autres une diminution. 	</a:t>
            </a:r>
          </a:p>
          <a:p>
            <a:pPr marL="380048" lvl="1" indent="-190024" algn="l">
              <a:lnSpc>
                <a:spcPts val="3150"/>
              </a:lnSpc>
              <a:buFont typeface="Arial"/>
              <a:buChar char="•"/>
            </a:pPr>
            <a:r>
              <a:rPr lang="en-US" sz="2100">
                <a:solidFill>
                  <a:srgbClr val="FFFFFF"/>
                </a:solidFill>
                <a:latin typeface="Calibri (MS)"/>
                <a:ea typeface="Calibri (MS)"/>
                <a:cs typeface="Calibri (MS)"/>
                <a:sym typeface="Calibri (MS)"/>
              </a:rPr>
              <a:t>À ces incertitudes s’ajoute une très forte variabilité naturelle d’une année sur l’autre, classique pour des valeurs extrêmes mais qui devrait s’accroitre. </a:t>
            </a:r>
          </a:p>
        </p:txBody>
      </p:sp>
      <p:sp>
        <p:nvSpPr>
          <p:cNvPr id="10" name="Freeform 10"/>
          <p:cNvSpPr/>
          <p:nvPr/>
        </p:nvSpPr>
        <p:spPr>
          <a:xfrm>
            <a:off x="4108031" y="5984867"/>
            <a:ext cx="4279072" cy="4127281"/>
          </a:xfrm>
          <a:custGeom>
            <a:avLst/>
            <a:gdLst/>
            <a:ahLst/>
            <a:cxnLst/>
            <a:rect l="l" t="t" r="r" b="b"/>
            <a:pathLst>
              <a:path w="4279072" h="4127281">
                <a:moveTo>
                  <a:pt x="0" y="0"/>
                </a:moveTo>
                <a:lnTo>
                  <a:pt x="4279072" y="0"/>
                </a:lnTo>
                <a:lnTo>
                  <a:pt x="4279072" y="4127281"/>
                </a:lnTo>
                <a:lnTo>
                  <a:pt x="0" y="4127281"/>
                </a:lnTo>
                <a:lnTo>
                  <a:pt x="0" y="0"/>
                </a:lnTo>
                <a:close/>
              </a:path>
            </a:pathLst>
          </a:custGeom>
          <a:blipFill>
            <a:blip r:embed="rId3"/>
            <a:stretch>
              <a:fillRect b="-158"/>
            </a:stretch>
          </a:blipFill>
        </p:spPr>
      </p:sp>
      <p:sp>
        <p:nvSpPr>
          <p:cNvPr id="11" name="Freeform 11"/>
          <p:cNvSpPr/>
          <p:nvPr/>
        </p:nvSpPr>
        <p:spPr>
          <a:xfrm>
            <a:off x="290193" y="7181466"/>
            <a:ext cx="3548901" cy="1968734"/>
          </a:xfrm>
          <a:custGeom>
            <a:avLst/>
            <a:gdLst/>
            <a:ahLst/>
            <a:cxnLst/>
            <a:rect l="l" t="t" r="r" b="b"/>
            <a:pathLst>
              <a:path w="3548901" h="1968734">
                <a:moveTo>
                  <a:pt x="0" y="0"/>
                </a:moveTo>
                <a:lnTo>
                  <a:pt x="3548901" y="0"/>
                </a:lnTo>
                <a:lnTo>
                  <a:pt x="3548901" y="1968733"/>
                </a:lnTo>
                <a:lnTo>
                  <a:pt x="0" y="1968733"/>
                </a:lnTo>
                <a:lnTo>
                  <a:pt x="0" y="0"/>
                </a:lnTo>
                <a:close/>
              </a:path>
            </a:pathLst>
          </a:custGeom>
          <a:blipFill>
            <a:blip r:embed="rId4"/>
            <a:stretch>
              <a:fillRect b="-50"/>
            </a:stretch>
          </a:blipFill>
        </p:spPr>
      </p:sp>
      <p:sp>
        <p:nvSpPr>
          <p:cNvPr id="12" name="Freeform 12"/>
          <p:cNvSpPr/>
          <p:nvPr/>
        </p:nvSpPr>
        <p:spPr>
          <a:xfrm>
            <a:off x="10011459" y="2011298"/>
            <a:ext cx="4243045" cy="4167547"/>
          </a:xfrm>
          <a:custGeom>
            <a:avLst/>
            <a:gdLst/>
            <a:ahLst/>
            <a:cxnLst/>
            <a:rect l="l" t="t" r="r" b="b"/>
            <a:pathLst>
              <a:path w="4243045" h="4167547">
                <a:moveTo>
                  <a:pt x="0" y="0"/>
                </a:moveTo>
                <a:lnTo>
                  <a:pt x="4243045" y="0"/>
                </a:lnTo>
                <a:lnTo>
                  <a:pt x="4243045" y="4167547"/>
                </a:lnTo>
                <a:lnTo>
                  <a:pt x="0" y="4167547"/>
                </a:lnTo>
                <a:lnTo>
                  <a:pt x="0" y="0"/>
                </a:lnTo>
                <a:close/>
              </a:path>
            </a:pathLst>
          </a:custGeom>
          <a:blipFill>
            <a:blip r:embed="rId5"/>
            <a:stretch>
              <a:fillRect b="-183"/>
            </a:stretch>
          </a:blipFill>
        </p:spPr>
      </p:sp>
      <p:sp>
        <p:nvSpPr>
          <p:cNvPr id="13" name="Freeform 13"/>
          <p:cNvSpPr/>
          <p:nvPr/>
        </p:nvSpPr>
        <p:spPr>
          <a:xfrm>
            <a:off x="14688514" y="3127746"/>
            <a:ext cx="3436137" cy="2030445"/>
          </a:xfrm>
          <a:custGeom>
            <a:avLst/>
            <a:gdLst/>
            <a:ahLst/>
            <a:cxnLst/>
            <a:rect l="l" t="t" r="r" b="b"/>
            <a:pathLst>
              <a:path w="3436137" h="2030445">
                <a:moveTo>
                  <a:pt x="0" y="0"/>
                </a:moveTo>
                <a:lnTo>
                  <a:pt x="3436137" y="0"/>
                </a:lnTo>
                <a:lnTo>
                  <a:pt x="3436137" y="2030445"/>
                </a:lnTo>
                <a:lnTo>
                  <a:pt x="0" y="2030445"/>
                </a:lnTo>
                <a:lnTo>
                  <a:pt x="0" y="0"/>
                </a:lnTo>
                <a:close/>
              </a:path>
            </a:pathLst>
          </a:custGeom>
          <a:blipFill>
            <a:blip r:embed="rId6"/>
            <a:stretch>
              <a:fillRect b="-202"/>
            </a:stretch>
          </a:blipFill>
        </p:spPr>
      </p:sp>
      <p:grpSp>
        <p:nvGrpSpPr>
          <p:cNvPr id="14" name="Group 14"/>
          <p:cNvGrpSpPr/>
          <p:nvPr/>
        </p:nvGrpSpPr>
        <p:grpSpPr>
          <a:xfrm>
            <a:off x="13121776" y="1028700"/>
            <a:ext cx="5002875" cy="603193"/>
            <a:chOff x="0" y="0"/>
            <a:chExt cx="6670500" cy="804258"/>
          </a:xfrm>
        </p:grpSpPr>
        <p:sp>
          <p:nvSpPr>
            <p:cNvPr id="15" name="Freeform 15"/>
            <p:cNvSpPr/>
            <p:nvPr/>
          </p:nvSpPr>
          <p:spPr>
            <a:xfrm>
              <a:off x="0" y="0"/>
              <a:ext cx="6670501" cy="804258"/>
            </a:xfrm>
            <a:custGeom>
              <a:avLst/>
              <a:gdLst/>
              <a:ahLst/>
              <a:cxnLst/>
              <a:rect l="l" t="t" r="r" b="b"/>
              <a:pathLst>
                <a:path w="6670501" h="804258">
                  <a:moveTo>
                    <a:pt x="0" y="0"/>
                  </a:moveTo>
                  <a:lnTo>
                    <a:pt x="6670501" y="0"/>
                  </a:lnTo>
                  <a:lnTo>
                    <a:pt x="6670501" y="804258"/>
                  </a:lnTo>
                  <a:lnTo>
                    <a:pt x="0" y="804258"/>
                  </a:lnTo>
                  <a:close/>
                </a:path>
              </a:pathLst>
            </a:custGeom>
            <a:solidFill>
              <a:srgbClr val="000000">
                <a:alpha val="0"/>
              </a:srgbClr>
            </a:solidFill>
          </p:spPr>
        </p:sp>
        <p:sp>
          <p:nvSpPr>
            <p:cNvPr id="16" name="TextBox 16"/>
            <p:cNvSpPr txBox="1"/>
            <p:nvPr/>
          </p:nvSpPr>
          <p:spPr>
            <a:xfrm>
              <a:off x="0" y="-19050"/>
              <a:ext cx="6670500" cy="823308"/>
            </a:xfrm>
            <a:prstGeom prst="rect">
              <a:avLst/>
            </a:prstGeom>
          </p:spPr>
          <p:txBody>
            <a:bodyPr lIns="0" tIns="0" rIns="0" bIns="0" rtlCol="0" anchor="ctr"/>
            <a:lstStyle/>
            <a:p>
              <a:pPr algn="r">
                <a:lnSpc>
                  <a:spcPts val="2376"/>
                </a:lnSpc>
              </a:pPr>
              <a:r>
                <a:rPr lang="en-US" sz="2200">
                  <a:solidFill>
                    <a:srgbClr val="FFFFFF"/>
                  </a:solidFill>
                  <a:latin typeface="Calibri (MS)"/>
                  <a:ea typeface="Calibri (MS)"/>
                  <a:cs typeface="Calibri (MS)"/>
                  <a:sym typeface="Calibri (MS)"/>
                </a:rPr>
                <a:t>Résultats de l’étude Explore2</a:t>
              </a:r>
            </a:p>
          </p:txBody>
        </p:sp>
      </p:grpSp>
      <p:sp>
        <p:nvSpPr>
          <p:cNvPr id="17" name="Freeform 17"/>
          <p:cNvSpPr/>
          <p:nvPr/>
        </p:nvSpPr>
        <p:spPr>
          <a:xfrm>
            <a:off x="186051" y="9429773"/>
            <a:ext cx="1544673" cy="718273"/>
          </a:xfrm>
          <a:custGeom>
            <a:avLst/>
            <a:gdLst/>
            <a:ahLst/>
            <a:cxnLst/>
            <a:rect l="l" t="t" r="r" b="b"/>
            <a:pathLst>
              <a:path w="1544673" h="718273">
                <a:moveTo>
                  <a:pt x="0" y="0"/>
                </a:moveTo>
                <a:lnTo>
                  <a:pt x="1544673" y="0"/>
                </a:lnTo>
                <a:lnTo>
                  <a:pt x="1544673" y="718273"/>
                </a:lnTo>
                <a:lnTo>
                  <a:pt x="0" y="718273"/>
                </a:lnTo>
                <a:lnTo>
                  <a:pt x="0" y="0"/>
                </a:lnTo>
                <a:close/>
              </a:path>
            </a:pathLst>
          </a:custGeom>
          <a:blipFill>
            <a:blip r:embed="rId7"/>
            <a:stretch>
              <a:fillRect/>
            </a:stretch>
          </a:blipFill>
        </p:spPr>
      </p:sp>
      <p:sp>
        <p:nvSpPr>
          <p:cNvPr id="18" name="TextBox 18"/>
          <p:cNvSpPr txBox="1"/>
          <p:nvPr/>
        </p:nvSpPr>
        <p:spPr>
          <a:xfrm>
            <a:off x="17811523" y="9762898"/>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Open Sans"/>
                <a:ea typeface="Open Sans"/>
                <a:cs typeface="Open Sans"/>
                <a:sym typeface="Open Sans"/>
              </a:rPr>
              <a:t>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83B5C"/>
        </a:solidFill>
        <a:effectLst/>
      </p:bgPr>
    </p:bg>
    <p:spTree>
      <p:nvGrpSpPr>
        <p:cNvPr id="1" name=""/>
        <p:cNvGrpSpPr/>
        <p:nvPr/>
      </p:nvGrpSpPr>
      <p:grpSpPr>
        <a:xfrm>
          <a:off x="0" y="0"/>
          <a:ext cx="0" cy="0"/>
          <a:chOff x="0" y="0"/>
          <a:chExt cx="0" cy="0"/>
        </a:xfrm>
      </p:grpSpPr>
      <p:grpSp>
        <p:nvGrpSpPr>
          <p:cNvPr id="2" name="Group 2"/>
          <p:cNvGrpSpPr/>
          <p:nvPr/>
        </p:nvGrpSpPr>
        <p:grpSpPr>
          <a:xfrm>
            <a:off x="0" y="4354129"/>
            <a:ext cx="18288000" cy="5108186"/>
            <a:chOff x="0" y="0"/>
            <a:chExt cx="4816593" cy="1345366"/>
          </a:xfrm>
        </p:grpSpPr>
        <p:sp>
          <p:nvSpPr>
            <p:cNvPr id="3" name="Freeform 3"/>
            <p:cNvSpPr/>
            <p:nvPr/>
          </p:nvSpPr>
          <p:spPr>
            <a:xfrm>
              <a:off x="0" y="0"/>
              <a:ext cx="4816592" cy="1345366"/>
            </a:xfrm>
            <a:custGeom>
              <a:avLst/>
              <a:gdLst/>
              <a:ahLst/>
              <a:cxnLst/>
              <a:rect l="l" t="t" r="r" b="b"/>
              <a:pathLst>
                <a:path w="4816592" h="1345366">
                  <a:moveTo>
                    <a:pt x="0" y="0"/>
                  </a:moveTo>
                  <a:lnTo>
                    <a:pt x="4816592" y="0"/>
                  </a:lnTo>
                  <a:lnTo>
                    <a:pt x="4816592" y="1345366"/>
                  </a:lnTo>
                  <a:lnTo>
                    <a:pt x="0" y="1345366"/>
                  </a:lnTo>
                  <a:close/>
                </a:path>
              </a:pathLst>
            </a:custGeom>
            <a:solidFill>
              <a:srgbClr val="FFFFFF"/>
            </a:solidFill>
          </p:spPr>
        </p:sp>
        <p:sp>
          <p:nvSpPr>
            <p:cNvPr id="4" name="TextBox 4"/>
            <p:cNvSpPr txBox="1"/>
            <p:nvPr/>
          </p:nvSpPr>
          <p:spPr>
            <a:xfrm>
              <a:off x="0" y="-47625"/>
              <a:ext cx="4816593" cy="1392991"/>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4498198" y="9809555"/>
            <a:ext cx="3481197" cy="392415"/>
            <a:chOff x="0" y="0"/>
            <a:chExt cx="4641596" cy="523220"/>
          </a:xfrm>
        </p:grpSpPr>
        <p:sp>
          <p:nvSpPr>
            <p:cNvPr id="6" name="Freeform 6"/>
            <p:cNvSpPr/>
            <p:nvPr/>
          </p:nvSpPr>
          <p:spPr>
            <a:xfrm>
              <a:off x="0" y="0"/>
              <a:ext cx="4641596" cy="523220"/>
            </a:xfrm>
            <a:custGeom>
              <a:avLst/>
              <a:gdLst/>
              <a:ahLst/>
              <a:cxnLst/>
              <a:rect l="l" t="t" r="r" b="b"/>
              <a:pathLst>
                <a:path w="4641596" h="523220">
                  <a:moveTo>
                    <a:pt x="0" y="0"/>
                  </a:moveTo>
                  <a:lnTo>
                    <a:pt x="4641596" y="0"/>
                  </a:lnTo>
                  <a:lnTo>
                    <a:pt x="4641596" y="523220"/>
                  </a:lnTo>
                  <a:lnTo>
                    <a:pt x="0" y="523220"/>
                  </a:lnTo>
                  <a:close/>
                </a:path>
              </a:pathLst>
            </a:custGeom>
            <a:solidFill>
              <a:srgbClr val="000000">
                <a:alpha val="0"/>
              </a:srgbClr>
            </a:solidFill>
          </p:spPr>
        </p:sp>
        <p:sp>
          <p:nvSpPr>
            <p:cNvPr id="7" name="TextBox 7"/>
            <p:cNvSpPr txBox="1"/>
            <p:nvPr/>
          </p:nvSpPr>
          <p:spPr>
            <a:xfrm>
              <a:off x="0" y="-28575"/>
              <a:ext cx="4641596" cy="551795"/>
            </a:xfrm>
            <a:prstGeom prst="rect">
              <a:avLst/>
            </a:prstGeom>
          </p:spPr>
          <p:txBody>
            <a:bodyPr lIns="0" tIns="0" rIns="0" bIns="0" rtlCol="0" anchor="ctr"/>
            <a:lstStyle/>
            <a:p>
              <a:pPr algn="l">
                <a:lnSpc>
                  <a:spcPts val="1980"/>
                </a:lnSpc>
              </a:pPr>
              <a:r>
                <a:rPr lang="en-US" sz="1650" u="sng">
                  <a:solidFill>
                    <a:schemeClr val="bg1"/>
                  </a:solidFill>
                  <a:latin typeface="Calibri (MS)"/>
                  <a:ea typeface="Calibri (MS)"/>
                  <a:cs typeface="Calibri (MS)"/>
                  <a:sym typeface="Calibri (MS)"/>
                  <a:hlinkClick r:id="rId3" tooltip="https://meandre.explore2.inrae.fr/">
                    <a:extLst>
                      <a:ext uri="{A12FA001-AC4F-418D-AE19-62706E023703}">
                        <ahyp:hlinkClr xmlns:ahyp="http://schemas.microsoft.com/office/drawing/2018/hyperlinkcolor" val="tx"/>
                      </a:ext>
                    </a:extLst>
                  </a:hlinkClick>
                </a:rPr>
                <a:t>https://meandre.explore2.inrae.fr/</a:t>
              </a:r>
            </a:p>
          </p:txBody>
        </p:sp>
      </p:grpSp>
      <p:sp>
        <p:nvSpPr>
          <p:cNvPr id="8" name="Freeform 8"/>
          <p:cNvSpPr/>
          <p:nvPr/>
        </p:nvSpPr>
        <p:spPr>
          <a:xfrm>
            <a:off x="9963859" y="4658819"/>
            <a:ext cx="8015536" cy="4499328"/>
          </a:xfrm>
          <a:custGeom>
            <a:avLst/>
            <a:gdLst/>
            <a:ahLst/>
            <a:cxnLst/>
            <a:rect l="l" t="t" r="r" b="b"/>
            <a:pathLst>
              <a:path w="8015536" h="4499328">
                <a:moveTo>
                  <a:pt x="0" y="0"/>
                </a:moveTo>
                <a:lnTo>
                  <a:pt x="8015536" y="0"/>
                </a:lnTo>
                <a:lnTo>
                  <a:pt x="8015536" y="4499327"/>
                </a:lnTo>
                <a:lnTo>
                  <a:pt x="0" y="4499327"/>
                </a:lnTo>
                <a:lnTo>
                  <a:pt x="0" y="0"/>
                </a:lnTo>
                <a:close/>
              </a:path>
            </a:pathLst>
          </a:custGeom>
          <a:blipFill>
            <a:blip r:embed="rId4"/>
            <a:stretch>
              <a:fillRect t="-5309" r="-9" b="-5899"/>
            </a:stretch>
          </a:blipFill>
        </p:spPr>
      </p:sp>
      <p:sp>
        <p:nvSpPr>
          <p:cNvPr id="9" name="Freeform 9"/>
          <p:cNvSpPr/>
          <p:nvPr/>
        </p:nvSpPr>
        <p:spPr>
          <a:xfrm>
            <a:off x="186051" y="9429773"/>
            <a:ext cx="1544673" cy="718273"/>
          </a:xfrm>
          <a:custGeom>
            <a:avLst/>
            <a:gdLst/>
            <a:ahLst/>
            <a:cxnLst/>
            <a:rect l="l" t="t" r="r" b="b"/>
            <a:pathLst>
              <a:path w="1544673" h="718273">
                <a:moveTo>
                  <a:pt x="0" y="0"/>
                </a:moveTo>
                <a:lnTo>
                  <a:pt x="1544673" y="0"/>
                </a:lnTo>
                <a:lnTo>
                  <a:pt x="1544673" y="718273"/>
                </a:lnTo>
                <a:lnTo>
                  <a:pt x="0" y="718273"/>
                </a:lnTo>
                <a:lnTo>
                  <a:pt x="0" y="0"/>
                </a:lnTo>
                <a:close/>
              </a:path>
            </a:pathLst>
          </a:custGeom>
          <a:blipFill>
            <a:blip r:embed="rId5"/>
            <a:stretch>
              <a:fillRect/>
            </a:stretch>
          </a:blipFill>
        </p:spPr>
      </p:sp>
      <p:grpSp>
        <p:nvGrpSpPr>
          <p:cNvPr id="10" name="Group 10"/>
          <p:cNvGrpSpPr/>
          <p:nvPr/>
        </p:nvGrpSpPr>
        <p:grpSpPr>
          <a:xfrm>
            <a:off x="0" y="472894"/>
            <a:ext cx="18288000" cy="1111613"/>
            <a:chOff x="0" y="0"/>
            <a:chExt cx="23129395" cy="1405891"/>
          </a:xfrm>
        </p:grpSpPr>
        <p:sp>
          <p:nvSpPr>
            <p:cNvPr id="11" name="Freeform 11"/>
            <p:cNvSpPr/>
            <p:nvPr/>
          </p:nvSpPr>
          <p:spPr>
            <a:xfrm>
              <a:off x="0" y="0"/>
              <a:ext cx="23129396" cy="1405891"/>
            </a:xfrm>
            <a:custGeom>
              <a:avLst/>
              <a:gdLst/>
              <a:ahLst/>
              <a:cxnLst/>
              <a:rect l="l" t="t" r="r" b="b"/>
              <a:pathLst>
                <a:path w="23129396" h="1405891">
                  <a:moveTo>
                    <a:pt x="0" y="0"/>
                  </a:moveTo>
                  <a:lnTo>
                    <a:pt x="23129396" y="0"/>
                  </a:lnTo>
                  <a:lnTo>
                    <a:pt x="23129396" y="1405891"/>
                  </a:lnTo>
                  <a:lnTo>
                    <a:pt x="0" y="1405891"/>
                  </a:lnTo>
                  <a:close/>
                </a:path>
              </a:pathLst>
            </a:custGeom>
            <a:solidFill>
              <a:srgbClr val="63B8CC">
                <a:alpha val="89804"/>
              </a:srgbClr>
            </a:solidFill>
          </p:spPr>
        </p:sp>
        <p:sp>
          <p:nvSpPr>
            <p:cNvPr id="12" name="TextBox 12"/>
            <p:cNvSpPr txBox="1"/>
            <p:nvPr/>
          </p:nvSpPr>
          <p:spPr>
            <a:xfrm>
              <a:off x="0" y="0"/>
              <a:ext cx="23129395" cy="1405891"/>
            </a:xfrm>
            <a:prstGeom prst="rect">
              <a:avLst/>
            </a:prstGeom>
          </p:spPr>
          <p:txBody>
            <a:bodyPr lIns="5007" tIns="5007" rIns="5007" bIns="5007" rtlCol="0" anchor="ctr"/>
            <a:lstStyle/>
            <a:p>
              <a:pPr algn="ctr">
                <a:lnSpc>
                  <a:spcPts val="67"/>
                </a:lnSpc>
              </a:pPr>
              <a:endParaRPr/>
            </a:p>
          </p:txBody>
        </p:sp>
      </p:grpSp>
      <p:grpSp>
        <p:nvGrpSpPr>
          <p:cNvPr id="13" name="Group 13"/>
          <p:cNvGrpSpPr/>
          <p:nvPr/>
        </p:nvGrpSpPr>
        <p:grpSpPr>
          <a:xfrm>
            <a:off x="958388" y="607417"/>
            <a:ext cx="15773400" cy="842565"/>
            <a:chOff x="0" y="0"/>
            <a:chExt cx="21031200" cy="1123420"/>
          </a:xfrm>
        </p:grpSpPr>
        <p:sp>
          <p:nvSpPr>
            <p:cNvPr id="14" name="Freeform 14"/>
            <p:cNvSpPr/>
            <p:nvPr/>
          </p:nvSpPr>
          <p:spPr>
            <a:xfrm>
              <a:off x="0" y="0"/>
              <a:ext cx="21031200" cy="1123420"/>
            </a:xfrm>
            <a:custGeom>
              <a:avLst/>
              <a:gdLst/>
              <a:ahLst/>
              <a:cxnLst/>
              <a:rect l="l" t="t" r="r" b="b"/>
              <a:pathLst>
                <a:path w="21031200" h="1123420">
                  <a:moveTo>
                    <a:pt x="0" y="0"/>
                  </a:moveTo>
                  <a:lnTo>
                    <a:pt x="21031200" y="0"/>
                  </a:lnTo>
                  <a:lnTo>
                    <a:pt x="21031200" y="1123420"/>
                  </a:lnTo>
                  <a:lnTo>
                    <a:pt x="0" y="1123420"/>
                  </a:lnTo>
                  <a:close/>
                </a:path>
              </a:pathLst>
            </a:custGeom>
            <a:solidFill>
              <a:srgbClr val="000000">
                <a:alpha val="0"/>
              </a:srgbClr>
            </a:solidFill>
          </p:spPr>
        </p:sp>
        <p:sp>
          <p:nvSpPr>
            <p:cNvPr id="15" name="TextBox 15"/>
            <p:cNvSpPr txBox="1"/>
            <p:nvPr/>
          </p:nvSpPr>
          <p:spPr>
            <a:xfrm>
              <a:off x="0" y="-38100"/>
              <a:ext cx="21031200" cy="1161520"/>
            </a:xfrm>
            <a:prstGeom prst="rect">
              <a:avLst/>
            </a:prstGeom>
          </p:spPr>
          <p:txBody>
            <a:bodyPr lIns="0" tIns="0" rIns="0" bIns="0" rtlCol="0" anchor="ctr"/>
            <a:lstStyle/>
            <a:p>
              <a:pPr algn="l">
                <a:lnSpc>
                  <a:spcPts val="4536"/>
                </a:lnSpc>
              </a:pPr>
              <a:r>
                <a:rPr lang="en-US" sz="4200" b="1">
                  <a:solidFill>
                    <a:srgbClr val="FFFFFF"/>
                  </a:solidFill>
                  <a:latin typeface="Calibri (MS) Bold"/>
                  <a:ea typeface="Calibri (MS) Bold"/>
                  <a:cs typeface="Calibri (MS) Bold"/>
                  <a:sym typeface="Calibri (MS) Bold"/>
                </a:rPr>
                <a:t>Les impacts du changement climatique sur les cours d’eau</a:t>
              </a:r>
            </a:p>
          </p:txBody>
        </p:sp>
      </p:grpSp>
      <p:sp>
        <p:nvSpPr>
          <p:cNvPr id="16" name="TextBox 16"/>
          <p:cNvSpPr txBox="1"/>
          <p:nvPr/>
        </p:nvSpPr>
        <p:spPr>
          <a:xfrm>
            <a:off x="613950" y="4425315"/>
            <a:ext cx="9349909" cy="4896149"/>
          </a:xfrm>
          <a:prstGeom prst="rect">
            <a:avLst/>
          </a:prstGeom>
        </p:spPr>
        <p:txBody>
          <a:bodyPr lIns="0" tIns="0" rIns="0" bIns="0" rtlCol="0" anchor="t">
            <a:spAutoFit/>
          </a:bodyPr>
          <a:lstStyle/>
          <a:p>
            <a:pPr algn="l">
              <a:lnSpc>
                <a:spcPts val="3465"/>
              </a:lnSpc>
            </a:pPr>
            <a:r>
              <a:rPr lang="en-US" sz="2100" b="1" dirty="0">
                <a:solidFill>
                  <a:srgbClr val="083B5C"/>
                </a:solidFill>
                <a:latin typeface="Calibri (MS) Bold"/>
                <a:ea typeface="Calibri (MS) Bold"/>
                <a:cs typeface="Calibri (MS) Bold"/>
                <a:sym typeface="Calibri (MS) Bold"/>
              </a:rPr>
              <a:t>Des </a:t>
            </a:r>
            <a:r>
              <a:rPr lang="en-US" sz="2100" b="1" dirty="0" err="1">
                <a:solidFill>
                  <a:srgbClr val="083B5C"/>
                </a:solidFill>
                <a:latin typeface="Calibri (MS) Bold"/>
                <a:ea typeface="Calibri (MS) Bold"/>
                <a:cs typeface="Calibri (MS) Bold"/>
                <a:sym typeface="Calibri (MS) Bold"/>
              </a:rPr>
              <a:t>outils</a:t>
            </a:r>
            <a:r>
              <a:rPr lang="en-US" sz="2100" b="1" dirty="0">
                <a:solidFill>
                  <a:srgbClr val="083B5C"/>
                </a:solidFill>
                <a:latin typeface="Calibri (MS) Bold"/>
                <a:ea typeface="Calibri (MS) Bold"/>
                <a:cs typeface="Calibri (MS) Bold"/>
                <a:sym typeface="Calibri (MS) Bold"/>
              </a:rPr>
              <a:t> </a:t>
            </a:r>
            <a:r>
              <a:rPr lang="en-US" sz="2100" b="1" dirty="0" err="1">
                <a:solidFill>
                  <a:srgbClr val="083B5C"/>
                </a:solidFill>
                <a:latin typeface="Calibri (MS) Bold"/>
                <a:ea typeface="Calibri (MS) Bold"/>
                <a:cs typeface="Calibri (MS) Bold"/>
                <a:sym typeface="Calibri (MS) Bold"/>
              </a:rPr>
              <a:t>disponibles</a:t>
            </a:r>
            <a:r>
              <a:rPr lang="en-US" sz="2100" b="1" dirty="0">
                <a:solidFill>
                  <a:srgbClr val="083B5C"/>
                </a:solidFill>
                <a:latin typeface="Calibri (MS) Bold"/>
                <a:ea typeface="Calibri (MS) Bold"/>
                <a:cs typeface="Calibri (MS) Bold"/>
                <a:sym typeface="Calibri (MS) Bold"/>
              </a:rPr>
              <a:t> pour </a:t>
            </a:r>
            <a:r>
              <a:rPr lang="en-US" sz="2100" b="1" dirty="0" err="1">
                <a:solidFill>
                  <a:srgbClr val="083B5C"/>
                </a:solidFill>
                <a:latin typeface="Calibri (MS) Bold"/>
                <a:ea typeface="Calibri (MS) Bold"/>
                <a:cs typeface="Calibri (MS) Bold"/>
                <a:sym typeface="Calibri (MS) Bold"/>
              </a:rPr>
              <a:t>évaluer</a:t>
            </a:r>
            <a:r>
              <a:rPr lang="en-US" sz="2100" b="1" dirty="0">
                <a:solidFill>
                  <a:srgbClr val="083B5C"/>
                </a:solidFill>
                <a:latin typeface="Calibri (MS) Bold"/>
                <a:ea typeface="Calibri (MS) Bold"/>
                <a:cs typeface="Calibri (MS) Bold"/>
                <a:sym typeface="Calibri (MS) Bold"/>
              </a:rPr>
              <a:t> </a:t>
            </a:r>
            <a:r>
              <a:rPr lang="en-US" sz="2100" b="1" dirty="0" err="1">
                <a:solidFill>
                  <a:srgbClr val="083B5C"/>
                </a:solidFill>
                <a:latin typeface="Calibri (MS) Bold"/>
                <a:ea typeface="Calibri (MS) Bold"/>
                <a:cs typeface="Calibri (MS) Bold"/>
                <a:sym typeface="Calibri (MS) Bold"/>
              </a:rPr>
              <a:t>l’impact</a:t>
            </a:r>
            <a:r>
              <a:rPr lang="en-US" sz="2100" b="1" dirty="0">
                <a:solidFill>
                  <a:srgbClr val="083B5C"/>
                </a:solidFill>
                <a:latin typeface="Calibri (MS) Bold"/>
                <a:ea typeface="Calibri (MS) Bold"/>
                <a:cs typeface="Calibri (MS) Bold"/>
                <a:sym typeface="Calibri (MS) Bold"/>
              </a:rPr>
              <a:t> du </a:t>
            </a:r>
            <a:r>
              <a:rPr lang="en-US" sz="2100" b="1" dirty="0" err="1">
                <a:solidFill>
                  <a:srgbClr val="083B5C"/>
                </a:solidFill>
                <a:latin typeface="Calibri (MS) Bold"/>
                <a:ea typeface="Calibri (MS) Bold"/>
                <a:cs typeface="Calibri (MS) Bold"/>
                <a:sym typeface="Calibri (MS) Bold"/>
              </a:rPr>
              <a:t>changement</a:t>
            </a:r>
            <a:r>
              <a:rPr lang="en-US" sz="2100" b="1" dirty="0">
                <a:solidFill>
                  <a:srgbClr val="083B5C"/>
                </a:solidFill>
                <a:latin typeface="Calibri (MS) Bold"/>
                <a:ea typeface="Calibri (MS) Bold"/>
                <a:cs typeface="Calibri (MS) Bold"/>
                <a:sym typeface="Calibri (MS) Bold"/>
              </a:rPr>
              <a:t> </a:t>
            </a:r>
            <a:r>
              <a:rPr lang="en-US" sz="2100" b="1" dirty="0" err="1">
                <a:solidFill>
                  <a:srgbClr val="083B5C"/>
                </a:solidFill>
                <a:latin typeface="Calibri (MS) Bold"/>
                <a:ea typeface="Calibri (MS) Bold"/>
                <a:cs typeface="Calibri (MS) Bold"/>
                <a:sym typeface="Calibri (MS) Bold"/>
              </a:rPr>
              <a:t>climatique</a:t>
            </a:r>
            <a:r>
              <a:rPr lang="en-US" sz="2100" b="1" dirty="0">
                <a:solidFill>
                  <a:srgbClr val="083B5C"/>
                </a:solidFill>
                <a:latin typeface="Calibri (MS) Bold"/>
                <a:ea typeface="Calibri (MS) Bold"/>
                <a:cs typeface="Calibri (MS) Bold"/>
                <a:sym typeface="Calibri (MS) Bold"/>
              </a:rPr>
              <a:t> sur un site</a:t>
            </a:r>
          </a:p>
          <a:p>
            <a:pPr marL="380048" lvl="1" indent="-190024" algn="l">
              <a:lnSpc>
                <a:spcPts val="3465"/>
              </a:lnSpc>
              <a:buFont typeface="Arial"/>
              <a:buChar char="•"/>
            </a:pPr>
            <a:r>
              <a:rPr lang="en-US" sz="2100" dirty="0">
                <a:solidFill>
                  <a:srgbClr val="083B5C"/>
                </a:solidFill>
                <a:latin typeface="Calibri (MS)"/>
                <a:ea typeface="Calibri (MS)"/>
                <a:cs typeface="Calibri (MS)"/>
                <a:sym typeface="Calibri (MS)"/>
              </a:rPr>
              <a:t>Site </a:t>
            </a:r>
            <a:r>
              <a:rPr lang="en-US" sz="2100" dirty="0" err="1">
                <a:solidFill>
                  <a:srgbClr val="083B5C"/>
                </a:solidFill>
                <a:latin typeface="Calibri (MS)"/>
                <a:ea typeface="Calibri (MS)"/>
                <a:cs typeface="Calibri (MS)"/>
                <a:sym typeface="Calibri (MS)"/>
              </a:rPr>
              <a:t>Hydroportail</a:t>
            </a:r>
            <a:r>
              <a:rPr lang="en-US" sz="2100" dirty="0">
                <a:solidFill>
                  <a:srgbClr val="083B5C"/>
                </a:solidFill>
                <a:latin typeface="Calibri (MS)"/>
                <a:ea typeface="Calibri (MS)"/>
                <a:cs typeface="Calibri (MS)"/>
                <a:sym typeface="Calibri (MS)"/>
              </a:rPr>
              <a:t> </a:t>
            </a:r>
            <a:r>
              <a:rPr lang="en-US" sz="2100" u="sng" dirty="0">
                <a:solidFill>
                  <a:srgbClr val="083B5C"/>
                </a:solidFill>
                <a:latin typeface="Calibri (MS)"/>
                <a:ea typeface="Calibri (MS)"/>
                <a:cs typeface="Calibri (MS)"/>
                <a:sym typeface="Calibri (MS)"/>
                <a:hlinkClick r:id="rId6" tooltip="https://www.hydro.eaufrance.fr/"/>
              </a:rPr>
              <a:t>https://www.hydro.eaufrance.fr/</a:t>
            </a:r>
            <a:r>
              <a:rPr lang="en-US" sz="2100" dirty="0">
                <a:solidFill>
                  <a:srgbClr val="083B5C"/>
                </a:solidFill>
                <a:latin typeface="Calibri (MS)"/>
                <a:ea typeface="Calibri (MS)"/>
                <a:cs typeface="Calibri (MS)"/>
                <a:sym typeface="Calibri (MS)"/>
              </a:rPr>
              <a:t>  données de </a:t>
            </a:r>
            <a:r>
              <a:rPr lang="en-US" sz="2100" dirty="0" err="1">
                <a:solidFill>
                  <a:srgbClr val="083B5C"/>
                </a:solidFill>
                <a:latin typeface="Calibri (MS)"/>
                <a:ea typeface="Calibri (MS)"/>
                <a:cs typeface="Calibri (MS)"/>
                <a:sym typeface="Calibri (MS)"/>
              </a:rPr>
              <a:t>débits</a:t>
            </a:r>
            <a:endParaRPr lang="en-US" sz="2100" dirty="0">
              <a:solidFill>
                <a:srgbClr val="083B5C"/>
              </a:solidFill>
              <a:latin typeface="Calibri (MS)"/>
              <a:ea typeface="Calibri (MS)"/>
              <a:cs typeface="Calibri (MS)"/>
              <a:sym typeface="Calibri (MS)"/>
            </a:endParaRPr>
          </a:p>
          <a:p>
            <a:pPr marL="380048" lvl="1" indent="-190024" algn="l">
              <a:lnSpc>
                <a:spcPts val="3465"/>
              </a:lnSpc>
              <a:buFont typeface="Arial"/>
              <a:buChar char="•"/>
            </a:pPr>
            <a:r>
              <a:rPr lang="en-US" sz="2100" u="sng" dirty="0">
                <a:solidFill>
                  <a:srgbClr val="083B5C"/>
                </a:solidFill>
                <a:latin typeface="Calibri (MS)"/>
                <a:ea typeface="Calibri (MS)"/>
                <a:cs typeface="Calibri (MS)"/>
                <a:sym typeface="Calibri (MS)"/>
                <a:hlinkClick r:id="rId7" tooltip="https://makaho.sk8.inrae.fr/"/>
              </a:rPr>
              <a:t>Site MAKAHO </a:t>
            </a:r>
            <a:r>
              <a:rPr lang="en-US" sz="2100" dirty="0">
                <a:solidFill>
                  <a:srgbClr val="083B5C"/>
                </a:solidFill>
                <a:latin typeface="Calibri (MS)"/>
                <a:ea typeface="Calibri (MS)"/>
                <a:cs typeface="Calibri (MS)"/>
                <a:sym typeface="Calibri (MS)"/>
              </a:rPr>
              <a:t>: </a:t>
            </a:r>
            <a:r>
              <a:rPr lang="en-US" sz="2100" dirty="0" err="1">
                <a:solidFill>
                  <a:srgbClr val="083B5C"/>
                </a:solidFill>
                <a:latin typeface="Calibri (MS)"/>
                <a:ea typeface="Calibri (MS)"/>
                <a:cs typeface="Calibri (MS)"/>
                <a:sym typeface="Calibri (MS)"/>
              </a:rPr>
              <a:t>présente</a:t>
            </a:r>
            <a:r>
              <a:rPr lang="en-US" sz="2100" dirty="0">
                <a:solidFill>
                  <a:srgbClr val="083B5C"/>
                </a:solidFill>
                <a:latin typeface="Calibri (MS)"/>
                <a:ea typeface="Calibri (MS)"/>
                <a:cs typeface="Calibri (MS)"/>
                <a:sym typeface="Calibri (MS)"/>
              </a:rPr>
              <a:t> les tendances des </a:t>
            </a:r>
            <a:r>
              <a:rPr lang="en-US" sz="2100" dirty="0" err="1">
                <a:solidFill>
                  <a:srgbClr val="083B5C"/>
                </a:solidFill>
                <a:latin typeface="Calibri (MS)"/>
                <a:ea typeface="Calibri (MS)"/>
                <a:cs typeface="Calibri (MS)"/>
                <a:sym typeface="Calibri (MS)"/>
              </a:rPr>
              <a:t>débits</a:t>
            </a:r>
            <a:r>
              <a:rPr lang="en-US" sz="2100" dirty="0">
                <a:solidFill>
                  <a:srgbClr val="083B5C"/>
                </a:solidFill>
                <a:latin typeface="Calibri (MS)"/>
                <a:ea typeface="Calibri (MS)"/>
                <a:cs typeface="Calibri (MS)"/>
                <a:sym typeface="Calibri (MS)"/>
              </a:rPr>
              <a:t> </a:t>
            </a:r>
            <a:r>
              <a:rPr lang="en-US" sz="2100" dirty="0" err="1">
                <a:solidFill>
                  <a:srgbClr val="083B5C"/>
                </a:solidFill>
                <a:latin typeface="Calibri (MS)"/>
                <a:ea typeface="Calibri (MS)"/>
                <a:cs typeface="Calibri (MS)"/>
                <a:sym typeface="Calibri (MS)"/>
              </a:rPr>
              <a:t>ces</a:t>
            </a:r>
            <a:r>
              <a:rPr lang="en-US" sz="2100" dirty="0">
                <a:solidFill>
                  <a:srgbClr val="083B5C"/>
                </a:solidFill>
                <a:latin typeface="Calibri (MS)"/>
                <a:ea typeface="Calibri (MS)"/>
                <a:cs typeface="Calibri (MS)"/>
                <a:sym typeface="Calibri (MS)"/>
              </a:rPr>
              <a:t> </a:t>
            </a:r>
            <a:r>
              <a:rPr lang="en-US" sz="2100" dirty="0" err="1">
                <a:solidFill>
                  <a:srgbClr val="083B5C"/>
                </a:solidFill>
                <a:latin typeface="Calibri (MS)"/>
                <a:ea typeface="Calibri (MS)"/>
                <a:cs typeface="Calibri (MS)"/>
                <a:sym typeface="Calibri (MS)"/>
              </a:rPr>
              <a:t>dernières</a:t>
            </a:r>
            <a:r>
              <a:rPr lang="en-US" sz="2100" dirty="0">
                <a:solidFill>
                  <a:srgbClr val="083B5C"/>
                </a:solidFill>
                <a:latin typeface="Calibri (MS)"/>
                <a:ea typeface="Calibri (MS)"/>
                <a:cs typeface="Calibri (MS)"/>
                <a:sym typeface="Calibri (MS)"/>
              </a:rPr>
              <a:t> </a:t>
            </a:r>
            <a:r>
              <a:rPr lang="en-US" sz="2100" dirty="0" err="1">
                <a:solidFill>
                  <a:srgbClr val="083B5C"/>
                </a:solidFill>
                <a:latin typeface="Calibri (MS)"/>
                <a:ea typeface="Calibri (MS)"/>
                <a:cs typeface="Calibri (MS)"/>
                <a:sym typeface="Calibri (MS)"/>
              </a:rPr>
              <a:t>années</a:t>
            </a:r>
            <a:r>
              <a:rPr lang="en-US" sz="2100" dirty="0">
                <a:solidFill>
                  <a:srgbClr val="083B5C"/>
                </a:solidFill>
                <a:latin typeface="Calibri (MS)"/>
                <a:ea typeface="Calibri (MS)"/>
                <a:cs typeface="Calibri (MS)"/>
                <a:sym typeface="Calibri (MS)"/>
              </a:rPr>
              <a:t> (</a:t>
            </a:r>
            <a:r>
              <a:rPr lang="en-US" sz="2100" dirty="0" err="1">
                <a:solidFill>
                  <a:srgbClr val="083B5C"/>
                </a:solidFill>
                <a:latin typeface="Calibri (MS)"/>
                <a:ea typeface="Calibri (MS)"/>
                <a:cs typeface="Calibri (MS)"/>
                <a:sym typeface="Calibri (MS)"/>
              </a:rPr>
              <a:t>historique</a:t>
            </a:r>
            <a:r>
              <a:rPr lang="en-US" sz="2100" dirty="0">
                <a:solidFill>
                  <a:srgbClr val="083B5C"/>
                </a:solidFill>
                <a:latin typeface="Calibri (MS)"/>
                <a:ea typeface="Calibri (MS)"/>
                <a:cs typeface="Calibri (MS)"/>
                <a:sym typeface="Calibri (MS)"/>
              </a:rPr>
              <a:t>)</a:t>
            </a:r>
          </a:p>
          <a:p>
            <a:pPr marL="380048" lvl="1" indent="-190024" algn="l">
              <a:lnSpc>
                <a:spcPts val="3465"/>
              </a:lnSpc>
              <a:buFont typeface="Arial"/>
              <a:buChar char="•"/>
            </a:pPr>
            <a:r>
              <a:rPr lang="en-US" sz="2100" dirty="0">
                <a:solidFill>
                  <a:srgbClr val="083B5C"/>
                </a:solidFill>
                <a:latin typeface="Calibri (MS)"/>
                <a:ea typeface="Calibri (MS)"/>
                <a:cs typeface="Calibri (MS)"/>
                <a:sym typeface="Calibri (MS)"/>
              </a:rPr>
              <a:t>Site INRAE </a:t>
            </a:r>
            <a:r>
              <a:rPr lang="en-US" sz="2100" u="sng" dirty="0">
                <a:solidFill>
                  <a:srgbClr val="083B5C"/>
                </a:solidFill>
                <a:latin typeface="Calibri (MS)"/>
                <a:ea typeface="Calibri (MS)"/>
                <a:cs typeface="Calibri (MS)"/>
                <a:sym typeface="Calibri (MS)"/>
                <a:hlinkClick r:id="rId8" tooltip="https://webgr.inrae.fr/outils/bases-de-donnees/bdd-hydroclim"/>
              </a:rPr>
              <a:t>https://webgr.inrae.fr/outils/bases-de-donnees/bdd-hydroclim</a:t>
            </a:r>
            <a:r>
              <a:rPr lang="en-US" sz="2100" dirty="0">
                <a:solidFill>
                  <a:srgbClr val="083B5C"/>
                </a:solidFill>
                <a:latin typeface="Calibri (MS)"/>
                <a:ea typeface="Calibri (MS)"/>
                <a:cs typeface="Calibri (MS)"/>
                <a:sym typeface="Calibri (MS)"/>
              </a:rPr>
              <a:t> fiches avec les données </a:t>
            </a:r>
            <a:r>
              <a:rPr lang="en-US" sz="2100" dirty="0" err="1">
                <a:solidFill>
                  <a:srgbClr val="083B5C"/>
                </a:solidFill>
                <a:latin typeface="Calibri (MS)"/>
                <a:ea typeface="Calibri (MS)"/>
                <a:cs typeface="Calibri (MS)"/>
                <a:sym typeface="Calibri (MS)"/>
              </a:rPr>
              <a:t>hydroclimatiques</a:t>
            </a:r>
            <a:r>
              <a:rPr lang="en-US" sz="2100" dirty="0">
                <a:solidFill>
                  <a:srgbClr val="083B5C"/>
                </a:solidFill>
                <a:latin typeface="Calibri (MS)"/>
                <a:ea typeface="Calibri (MS)"/>
                <a:cs typeface="Calibri (MS)"/>
                <a:sym typeface="Calibri (MS)"/>
              </a:rPr>
              <a:t> </a:t>
            </a:r>
            <a:r>
              <a:rPr lang="en-US" sz="2100" dirty="0" err="1">
                <a:solidFill>
                  <a:srgbClr val="083B5C"/>
                </a:solidFill>
                <a:latin typeface="Calibri (MS)"/>
                <a:ea typeface="Calibri (MS)"/>
                <a:cs typeface="Calibri (MS)"/>
                <a:sym typeface="Calibri (MS)"/>
              </a:rPr>
              <a:t>d'environ</a:t>
            </a:r>
            <a:r>
              <a:rPr lang="en-US" sz="2100" dirty="0">
                <a:solidFill>
                  <a:srgbClr val="083B5C"/>
                </a:solidFill>
                <a:latin typeface="Calibri (MS)"/>
                <a:ea typeface="Calibri (MS)"/>
                <a:cs typeface="Calibri (MS)"/>
                <a:sym typeface="Calibri (MS)"/>
              </a:rPr>
              <a:t> 4 000 </a:t>
            </a:r>
            <a:r>
              <a:rPr lang="en-US" sz="2100" dirty="0" err="1">
                <a:solidFill>
                  <a:srgbClr val="083B5C"/>
                </a:solidFill>
                <a:latin typeface="Calibri (MS)"/>
                <a:ea typeface="Calibri (MS)"/>
                <a:cs typeface="Calibri (MS)"/>
                <a:sym typeface="Calibri (MS)"/>
              </a:rPr>
              <a:t>bassins</a:t>
            </a:r>
            <a:r>
              <a:rPr lang="en-US" sz="2100" dirty="0">
                <a:solidFill>
                  <a:srgbClr val="083B5C"/>
                </a:solidFill>
                <a:latin typeface="Calibri (MS)"/>
                <a:ea typeface="Calibri (MS)"/>
                <a:cs typeface="Calibri (MS)"/>
                <a:sym typeface="Calibri (MS)"/>
              </a:rPr>
              <a:t> versants </a:t>
            </a:r>
            <a:r>
              <a:rPr lang="en-US" sz="2100" dirty="0" err="1">
                <a:solidFill>
                  <a:srgbClr val="083B5C"/>
                </a:solidFill>
                <a:latin typeface="Calibri (MS)"/>
                <a:ea typeface="Calibri (MS)"/>
                <a:cs typeface="Calibri (MS)"/>
                <a:sym typeface="Calibri (MS)"/>
              </a:rPr>
              <a:t>en</a:t>
            </a:r>
            <a:r>
              <a:rPr lang="en-US" sz="2100" dirty="0">
                <a:solidFill>
                  <a:srgbClr val="083B5C"/>
                </a:solidFill>
                <a:latin typeface="Calibri (MS)"/>
                <a:ea typeface="Calibri (MS)"/>
                <a:cs typeface="Calibri (MS)"/>
                <a:sym typeface="Calibri (MS)"/>
              </a:rPr>
              <a:t> France</a:t>
            </a:r>
          </a:p>
          <a:p>
            <a:pPr marL="380048" lvl="1" indent="-190024" algn="l">
              <a:lnSpc>
                <a:spcPts val="3465"/>
              </a:lnSpc>
              <a:buFont typeface="Arial"/>
              <a:buChar char="•"/>
            </a:pPr>
            <a:r>
              <a:rPr lang="en-US" sz="2100" dirty="0">
                <a:solidFill>
                  <a:srgbClr val="083B5C"/>
                </a:solidFill>
                <a:latin typeface="Calibri (MS)"/>
                <a:ea typeface="Calibri (MS)"/>
                <a:cs typeface="Calibri (MS)"/>
                <a:sym typeface="Calibri (MS)"/>
              </a:rPr>
              <a:t>Site DRIAS Eau </a:t>
            </a:r>
            <a:r>
              <a:rPr lang="en-US" sz="2100" u="sng" dirty="0">
                <a:solidFill>
                  <a:srgbClr val="083B5C"/>
                </a:solidFill>
                <a:latin typeface="Calibri (MS)"/>
                <a:ea typeface="Calibri (MS)"/>
                <a:cs typeface="Calibri (MS)"/>
                <a:sym typeface="Calibri (MS)"/>
                <a:hlinkClick r:id="rId9" tooltip="https://www.drias-eau.fr/"/>
              </a:rPr>
              <a:t>https://www.drias-eau.fr/</a:t>
            </a:r>
            <a:r>
              <a:rPr lang="en-US" sz="2100" dirty="0">
                <a:solidFill>
                  <a:srgbClr val="083B5C"/>
                </a:solidFill>
                <a:latin typeface="Calibri (MS)"/>
                <a:ea typeface="Calibri (MS)"/>
                <a:cs typeface="Calibri (MS)"/>
                <a:sym typeface="Calibri (MS)"/>
              </a:rPr>
              <a:t>  projections </a:t>
            </a:r>
            <a:r>
              <a:rPr lang="en-US" sz="2100" dirty="0" err="1">
                <a:solidFill>
                  <a:srgbClr val="083B5C"/>
                </a:solidFill>
                <a:latin typeface="Calibri (MS)"/>
                <a:ea typeface="Calibri (MS)"/>
                <a:cs typeface="Calibri (MS)"/>
                <a:sym typeface="Calibri (MS)"/>
              </a:rPr>
              <a:t>climatiques</a:t>
            </a:r>
            <a:r>
              <a:rPr lang="en-US" sz="2100" dirty="0">
                <a:solidFill>
                  <a:srgbClr val="083B5C"/>
                </a:solidFill>
                <a:latin typeface="Calibri (MS)"/>
                <a:ea typeface="Calibri (MS)"/>
                <a:cs typeface="Calibri (MS)"/>
                <a:sym typeface="Calibri (MS)"/>
              </a:rPr>
              <a:t> pour </a:t>
            </a:r>
            <a:r>
              <a:rPr lang="en-US" sz="2100" dirty="0" err="1">
                <a:solidFill>
                  <a:srgbClr val="083B5C"/>
                </a:solidFill>
                <a:latin typeface="Calibri (MS)"/>
                <a:ea typeface="Calibri (MS)"/>
                <a:cs typeface="Calibri (MS)"/>
                <a:sym typeface="Calibri (MS)"/>
              </a:rPr>
              <a:t>l'adaptation</a:t>
            </a:r>
            <a:r>
              <a:rPr lang="en-US" sz="2100" dirty="0">
                <a:solidFill>
                  <a:srgbClr val="083B5C"/>
                </a:solidFill>
                <a:latin typeface="Calibri (MS)"/>
                <a:ea typeface="Calibri (MS)"/>
                <a:cs typeface="Calibri (MS)"/>
                <a:sym typeface="Calibri (MS)"/>
              </a:rPr>
              <a:t> de </a:t>
            </a:r>
            <a:r>
              <a:rPr lang="en-US" sz="2100" dirty="0" err="1">
                <a:solidFill>
                  <a:srgbClr val="083B5C"/>
                </a:solidFill>
                <a:latin typeface="Calibri (MS)"/>
                <a:ea typeface="Calibri (MS)"/>
                <a:cs typeface="Calibri (MS)"/>
                <a:sym typeface="Calibri (MS)"/>
              </a:rPr>
              <a:t>nos</a:t>
            </a:r>
            <a:r>
              <a:rPr lang="en-US" sz="2100" dirty="0">
                <a:solidFill>
                  <a:srgbClr val="083B5C"/>
                </a:solidFill>
                <a:latin typeface="Calibri (MS)"/>
                <a:ea typeface="Calibri (MS)"/>
                <a:cs typeface="Calibri (MS)"/>
                <a:sym typeface="Calibri (MS)"/>
              </a:rPr>
              <a:t> sociétés, </a:t>
            </a:r>
            <a:r>
              <a:rPr lang="en-US" sz="2100" dirty="0" err="1">
                <a:solidFill>
                  <a:srgbClr val="083B5C"/>
                </a:solidFill>
                <a:latin typeface="Calibri (MS)"/>
                <a:ea typeface="Calibri (MS)"/>
                <a:cs typeface="Calibri (MS)"/>
                <a:sym typeface="Calibri (MS)"/>
              </a:rPr>
              <a:t>d’après</a:t>
            </a:r>
            <a:r>
              <a:rPr lang="en-US" sz="2100" dirty="0">
                <a:solidFill>
                  <a:srgbClr val="083B5C"/>
                </a:solidFill>
                <a:latin typeface="Calibri (MS)"/>
                <a:ea typeface="Calibri (MS)"/>
                <a:cs typeface="Calibri (MS)"/>
                <a:sym typeface="Calibri (MS)"/>
              </a:rPr>
              <a:t> les données d’Explore2</a:t>
            </a:r>
          </a:p>
          <a:p>
            <a:pPr marL="380048" lvl="1" indent="-190024" algn="l">
              <a:lnSpc>
                <a:spcPts val="3465"/>
              </a:lnSpc>
              <a:buFont typeface="Arial"/>
              <a:buChar char="•"/>
            </a:pPr>
            <a:r>
              <a:rPr lang="en-US" sz="2100" u="sng" dirty="0">
                <a:solidFill>
                  <a:srgbClr val="083B5C"/>
                </a:solidFill>
                <a:latin typeface="Calibri (MS)"/>
                <a:ea typeface="Calibri (MS)"/>
                <a:cs typeface="Calibri (MS)"/>
                <a:sym typeface="Calibri (MS)"/>
                <a:hlinkClick r:id="rId10" tooltip="https://livreec.inrae.fr/"/>
              </a:rPr>
              <a:t>Livre </a:t>
            </a:r>
            <a:r>
              <a:rPr lang="en-US" sz="2100" u="sng" dirty="0" err="1">
                <a:solidFill>
                  <a:srgbClr val="083B5C"/>
                </a:solidFill>
                <a:latin typeface="Calibri (MS)"/>
                <a:ea typeface="Calibri (MS)"/>
                <a:cs typeface="Calibri (MS)"/>
                <a:sym typeface="Calibri (MS)"/>
                <a:hlinkClick r:id="rId10" tooltip="https://livreec.inrae.fr/"/>
              </a:rPr>
              <a:t>blanc</a:t>
            </a:r>
            <a:r>
              <a:rPr lang="en-US" sz="2100" u="sng" dirty="0">
                <a:solidFill>
                  <a:srgbClr val="083B5C"/>
                </a:solidFill>
                <a:latin typeface="Calibri (MS)"/>
                <a:ea typeface="Calibri (MS)"/>
                <a:cs typeface="Calibri (MS)"/>
                <a:sym typeface="Calibri (MS)"/>
                <a:hlinkClick r:id="rId10" tooltip="https://livreec.inrae.fr/"/>
              </a:rPr>
              <a:t> « </a:t>
            </a:r>
            <a:r>
              <a:rPr lang="en-US" sz="2100" u="sng" dirty="0" err="1">
                <a:solidFill>
                  <a:srgbClr val="083B5C"/>
                </a:solidFill>
                <a:latin typeface="Calibri (MS)"/>
                <a:ea typeface="Calibri (MS)"/>
                <a:cs typeface="Calibri (MS)"/>
                <a:sym typeface="Calibri (MS)"/>
                <a:hlinkClick r:id="rId10" tooltip="https://livreec.inrae.fr/"/>
              </a:rPr>
              <a:t>dont</a:t>
            </a:r>
            <a:r>
              <a:rPr lang="en-US" sz="2100" u="sng" dirty="0">
                <a:solidFill>
                  <a:srgbClr val="083B5C"/>
                </a:solidFill>
                <a:latin typeface="Calibri (MS)"/>
                <a:ea typeface="Calibri (MS)"/>
                <a:cs typeface="Calibri (MS)"/>
                <a:sym typeface="Calibri (MS)"/>
                <a:hlinkClick r:id="rId10" tooltip="https://livreec.inrae.fr/"/>
              </a:rPr>
              <a:t> </a:t>
            </a:r>
            <a:r>
              <a:rPr lang="en-US" sz="2100" u="sng" dirty="0" err="1">
                <a:solidFill>
                  <a:srgbClr val="083B5C"/>
                </a:solidFill>
                <a:latin typeface="Calibri (MS)"/>
                <a:ea typeface="Calibri (MS)"/>
                <a:cs typeface="Calibri (MS)"/>
                <a:sym typeface="Calibri (MS)"/>
                <a:hlinkClick r:id="rId10" tooltip="https://livreec.inrae.fr/"/>
              </a:rPr>
              <a:t>vous</a:t>
            </a:r>
            <a:r>
              <a:rPr lang="en-US" sz="2100" u="sng" dirty="0">
                <a:solidFill>
                  <a:srgbClr val="083B5C"/>
                </a:solidFill>
                <a:latin typeface="Calibri (MS)"/>
                <a:ea typeface="Calibri (MS)"/>
                <a:cs typeface="Calibri (MS)"/>
                <a:sym typeface="Calibri (MS)"/>
                <a:hlinkClick r:id="rId10" tooltip="https://livreec.inrae.fr/"/>
              </a:rPr>
              <a:t> </a:t>
            </a:r>
            <a:r>
              <a:rPr lang="en-US" sz="2100" u="sng" dirty="0" err="1">
                <a:solidFill>
                  <a:srgbClr val="083B5C"/>
                </a:solidFill>
                <a:latin typeface="Calibri (MS)"/>
                <a:ea typeface="Calibri (MS)"/>
                <a:cs typeface="Calibri (MS)"/>
                <a:sym typeface="Calibri (MS)"/>
                <a:hlinkClick r:id="rId10" tooltip="https://livreec.inrae.fr/"/>
              </a:rPr>
              <a:t>êtes</a:t>
            </a:r>
            <a:r>
              <a:rPr lang="en-US" sz="2100" u="sng" dirty="0">
                <a:solidFill>
                  <a:srgbClr val="083B5C"/>
                </a:solidFill>
                <a:latin typeface="Calibri (MS)"/>
                <a:ea typeface="Calibri (MS)"/>
                <a:cs typeface="Calibri (MS)"/>
                <a:sym typeface="Calibri (MS)"/>
                <a:hlinkClick r:id="rId10" tooltip="https://livreec.inrae.fr/"/>
              </a:rPr>
              <a:t> le </a:t>
            </a:r>
            <a:r>
              <a:rPr lang="en-US" sz="2100" u="sng" dirty="0" err="1">
                <a:solidFill>
                  <a:srgbClr val="083B5C"/>
                </a:solidFill>
                <a:latin typeface="Calibri (MS)"/>
                <a:ea typeface="Calibri (MS)"/>
                <a:cs typeface="Calibri (MS)"/>
                <a:sym typeface="Calibri (MS)"/>
                <a:hlinkClick r:id="rId10" tooltip="https://livreec.inrae.fr/"/>
              </a:rPr>
              <a:t>héros</a:t>
            </a:r>
            <a:r>
              <a:rPr lang="en-US" sz="2100" u="sng" dirty="0">
                <a:solidFill>
                  <a:srgbClr val="083B5C"/>
                </a:solidFill>
                <a:latin typeface="Calibri (MS)"/>
                <a:ea typeface="Calibri (MS)"/>
                <a:cs typeface="Calibri (MS)"/>
                <a:sym typeface="Calibri (MS)"/>
                <a:hlinkClick r:id="rId10" tooltip="https://livreec.inrae.fr/"/>
              </a:rPr>
              <a:t> » </a:t>
            </a:r>
            <a:r>
              <a:rPr lang="en-US" sz="2100" dirty="0">
                <a:solidFill>
                  <a:srgbClr val="083B5C"/>
                </a:solidFill>
                <a:latin typeface="Calibri (MS)"/>
                <a:ea typeface="Calibri (MS)"/>
                <a:cs typeface="Calibri (MS)"/>
                <a:sym typeface="Calibri (MS)"/>
              </a:rPr>
              <a:t>= guide </a:t>
            </a:r>
            <a:r>
              <a:rPr lang="en-US" sz="2100" dirty="0" err="1">
                <a:solidFill>
                  <a:srgbClr val="083B5C"/>
                </a:solidFill>
                <a:latin typeface="Calibri (MS)"/>
                <a:ea typeface="Calibri (MS)"/>
                <a:cs typeface="Calibri (MS)"/>
                <a:sym typeface="Calibri (MS)"/>
              </a:rPr>
              <a:t>méthodologique</a:t>
            </a:r>
            <a:r>
              <a:rPr lang="en-US" sz="2100" dirty="0">
                <a:solidFill>
                  <a:srgbClr val="083B5C"/>
                </a:solidFill>
                <a:latin typeface="Calibri (MS)"/>
                <a:ea typeface="Calibri (MS)"/>
                <a:cs typeface="Calibri (MS)"/>
                <a:sym typeface="Calibri (MS)"/>
              </a:rPr>
              <a:t> pour savoir comment </a:t>
            </a:r>
            <a:r>
              <a:rPr lang="en-US" sz="2100" dirty="0" err="1">
                <a:solidFill>
                  <a:srgbClr val="083B5C"/>
                </a:solidFill>
                <a:latin typeface="Calibri (MS)"/>
                <a:ea typeface="Calibri (MS)"/>
                <a:cs typeface="Calibri (MS)"/>
                <a:sym typeface="Calibri (MS)"/>
              </a:rPr>
              <a:t>mener</a:t>
            </a:r>
            <a:r>
              <a:rPr lang="en-US" sz="2100" dirty="0">
                <a:solidFill>
                  <a:srgbClr val="083B5C"/>
                </a:solidFill>
                <a:latin typeface="Calibri (MS)"/>
                <a:ea typeface="Calibri (MS)"/>
                <a:cs typeface="Calibri (MS)"/>
                <a:sym typeface="Calibri (MS)"/>
              </a:rPr>
              <a:t> </a:t>
            </a:r>
            <a:r>
              <a:rPr lang="en-US" sz="2100" dirty="0" err="1">
                <a:solidFill>
                  <a:srgbClr val="083B5C"/>
                </a:solidFill>
                <a:latin typeface="Calibri (MS)"/>
                <a:ea typeface="Calibri (MS)"/>
                <a:cs typeface="Calibri (MS)"/>
                <a:sym typeface="Calibri (MS)"/>
              </a:rPr>
              <a:t>une</a:t>
            </a:r>
            <a:r>
              <a:rPr lang="en-US" sz="2100" dirty="0">
                <a:solidFill>
                  <a:srgbClr val="083B5C"/>
                </a:solidFill>
                <a:latin typeface="Calibri (MS)"/>
                <a:ea typeface="Calibri (MS)"/>
                <a:cs typeface="Calibri (MS)"/>
                <a:sym typeface="Calibri (MS)"/>
              </a:rPr>
              <a:t> étude prospective sur la </a:t>
            </a:r>
            <a:r>
              <a:rPr lang="en-US" sz="2100" dirty="0" err="1">
                <a:solidFill>
                  <a:srgbClr val="083B5C"/>
                </a:solidFill>
                <a:latin typeface="Calibri (MS)"/>
                <a:ea typeface="Calibri (MS)"/>
                <a:cs typeface="Calibri (MS)"/>
                <a:sym typeface="Calibri (MS)"/>
              </a:rPr>
              <a:t>ressource</a:t>
            </a:r>
            <a:r>
              <a:rPr lang="en-US" sz="2100" dirty="0">
                <a:solidFill>
                  <a:srgbClr val="083B5C"/>
                </a:solidFill>
                <a:latin typeface="Calibri (MS)"/>
                <a:ea typeface="Calibri (MS)"/>
                <a:cs typeface="Calibri (MS)"/>
                <a:sym typeface="Calibri (MS)"/>
              </a:rPr>
              <a:t> </a:t>
            </a:r>
            <a:r>
              <a:rPr lang="en-US" sz="2100" dirty="0" err="1">
                <a:solidFill>
                  <a:srgbClr val="083B5C"/>
                </a:solidFill>
                <a:latin typeface="Calibri (MS)"/>
                <a:ea typeface="Calibri (MS)"/>
                <a:cs typeface="Calibri (MS)"/>
                <a:sym typeface="Calibri (MS)"/>
              </a:rPr>
              <a:t>en</a:t>
            </a:r>
            <a:r>
              <a:rPr lang="en-US" sz="2100" dirty="0">
                <a:solidFill>
                  <a:srgbClr val="083B5C"/>
                </a:solidFill>
                <a:latin typeface="Calibri (MS)"/>
                <a:ea typeface="Calibri (MS)"/>
                <a:cs typeface="Calibri (MS)"/>
                <a:sym typeface="Calibri (MS)"/>
              </a:rPr>
              <a:t> eau</a:t>
            </a:r>
          </a:p>
          <a:p>
            <a:pPr marL="380048" lvl="1" indent="-190024" algn="l">
              <a:lnSpc>
                <a:spcPts val="3465"/>
              </a:lnSpc>
              <a:buFont typeface="Arial"/>
              <a:buChar char="•"/>
            </a:pPr>
            <a:r>
              <a:rPr lang="en-US" sz="2100" dirty="0">
                <a:solidFill>
                  <a:srgbClr val="083B5C"/>
                </a:solidFill>
                <a:latin typeface="Calibri (MS)"/>
                <a:ea typeface="Calibri (MS)"/>
                <a:cs typeface="Calibri (MS)"/>
                <a:sym typeface="Calibri (MS)"/>
              </a:rPr>
              <a:t>Des </a:t>
            </a:r>
            <a:r>
              <a:rPr lang="en-US" sz="2100" dirty="0" err="1">
                <a:solidFill>
                  <a:srgbClr val="083B5C"/>
                </a:solidFill>
                <a:latin typeface="Calibri (MS)"/>
                <a:ea typeface="Calibri (MS)"/>
                <a:cs typeface="Calibri (MS)"/>
                <a:sym typeface="Calibri (MS)"/>
              </a:rPr>
              <a:t>bureaux</a:t>
            </a:r>
            <a:r>
              <a:rPr lang="en-US" sz="2100" dirty="0">
                <a:solidFill>
                  <a:srgbClr val="083B5C"/>
                </a:solidFill>
                <a:latin typeface="Calibri (MS)"/>
                <a:ea typeface="Calibri (MS)"/>
                <a:cs typeface="Calibri (MS)"/>
                <a:sym typeface="Calibri (MS)"/>
              </a:rPr>
              <a:t> </a:t>
            </a:r>
            <a:r>
              <a:rPr lang="en-US" sz="2100" dirty="0" err="1">
                <a:solidFill>
                  <a:srgbClr val="083B5C"/>
                </a:solidFill>
                <a:latin typeface="Calibri (MS)"/>
                <a:ea typeface="Calibri (MS)"/>
                <a:cs typeface="Calibri (MS)"/>
                <a:sym typeface="Calibri (MS)"/>
              </a:rPr>
              <a:t>d’études</a:t>
            </a:r>
            <a:r>
              <a:rPr lang="en-US" sz="2100" dirty="0">
                <a:solidFill>
                  <a:srgbClr val="083B5C"/>
                </a:solidFill>
                <a:latin typeface="Calibri (MS)"/>
                <a:ea typeface="Calibri (MS)"/>
                <a:cs typeface="Calibri (MS)"/>
                <a:sym typeface="Calibri (MS)"/>
              </a:rPr>
              <a:t> </a:t>
            </a:r>
            <a:r>
              <a:rPr lang="en-US" sz="2100" dirty="0" err="1">
                <a:solidFill>
                  <a:srgbClr val="083B5C"/>
                </a:solidFill>
                <a:latin typeface="Calibri (MS)"/>
                <a:ea typeface="Calibri (MS)"/>
                <a:cs typeface="Calibri (MS)"/>
                <a:sym typeface="Calibri (MS)"/>
              </a:rPr>
              <a:t>proposent</a:t>
            </a:r>
            <a:r>
              <a:rPr lang="en-US" sz="2100" dirty="0">
                <a:solidFill>
                  <a:srgbClr val="083B5C"/>
                </a:solidFill>
                <a:latin typeface="Calibri (MS)"/>
                <a:ea typeface="Calibri (MS)"/>
                <a:cs typeface="Calibri (MS)"/>
                <a:sym typeface="Calibri (MS)"/>
              </a:rPr>
              <a:t> de </a:t>
            </a:r>
            <a:r>
              <a:rPr lang="en-US" sz="2100" dirty="0" err="1">
                <a:solidFill>
                  <a:srgbClr val="083B5C"/>
                </a:solidFill>
                <a:latin typeface="Calibri (MS)"/>
                <a:ea typeface="Calibri (MS)"/>
                <a:cs typeface="Calibri (MS)"/>
                <a:sym typeface="Calibri (MS)"/>
              </a:rPr>
              <a:t>réaliser</a:t>
            </a:r>
            <a:r>
              <a:rPr lang="en-US" sz="2100" dirty="0">
                <a:solidFill>
                  <a:srgbClr val="083B5C"/>
                </a:solidFill>
                <a:latin typeface="Calibri (MS)"/>
                <a:ea typeface="Calibri (MS)"/>
                <a:cs typeface="Calibri (MS)"/>
                <a:sym typeface="Calibri (MS)"/>
              </a:rPr>
              <a:t> des analyses par site</a:t>
            </a:r>
          </a:p>
        </p:txBody>
      </p:sp>
      <p:sp>
        <p:nvSpPr>
          <p:cNvPr id="17" name="TextBox 17"/>
          <p:cNvSpPr txBox="1"/>
          <p:nvPr/>
        </p:nvSpPr>
        <p:spPr>
          <a:xfrm>
            <a:off x="464392" y="1726473"/>
            <a:ext cx="16794908" cy="2360956"/>
          </a:xfrm>
          <a:prstGeom prst="rect">
            <a:avLst/>
          </a:prstGeom>
        </p:spPr>
        <p:txBody>
          <a:bodyPr lIns="0" tIns="0" rIns="0" bIns="0" rtlCol="0" anchor="t">
            <a:spAutoFit/>
          </a:bodyPr>
          <a:lstStyle/>
          <a:p>
            <a:pPr algn="l">
              <a:lnSpc>
                <a:spcPts val="3899"/>
              </a:lnSpc>
            </a:pPr>
            <a:r>
              <a:rPr lang="en-US" sz="2599" b="1">
                <a:solidFill>
                  <a:srgbClr val="FFFFFF"/>
                </a:solidFill>
                <a:latin typeface="Calibri (MS) Bold"/>
                <a:ea typeface="Calibri (MS) Bold"/>
                <a:cs typeface="Calibri (MS) Bold"/>
                <a:sym typeface="Calibri (MS) Bold"/>
              </a:rPr>
              <a:t>Un impact sur la production hydroélectrique pas si évident et différent selon les sites et les territoires.</a:t>
            </a:r>
          </a:p>
          <a:p>
            <a:pPr algn="l">
              <a:lnSpc>
                <a:spcPts val="900"/>
              </a:lnSpc>
            </a:pPr>
            <a:endParaRPr lang="en-US" sz="2599" b="1">
              <a:solidFill>
                <a:srgbClr val="FFFFFF"/>
              </a:solidFill>
              <a:latin typeface="Calibri (MS) Bold"/>
              <a:ea typeface="Calibri (MS) Bold"/>
              <a:cs typeface="Calibri (MS) Bold"/>
              <a:sym typeface="Calibri (MS) Bold"/>
            </a:endParaRPr>
          </a:p>
          <a:p>
            <a:pPr marL="416242" lvl="1" indent="-208121" algn="l">
              <a:lnSpc>
                <a:spcPts val="3449"/>
              </a:lnSpc>
              <a:buFont typeface="Arial"/>
              <a:buChar char="•"/>
            </a:pPr>
            <a:r>
              <a:rPr lang="en-US" sz="2299">
                <a:solidFill>
                  <a:srgbClr val="FFFFFF"/>
                </a:solidFill>
                <a:latin typeface="Calibri (MS)"/>
                <a:ea typeface="Calibri (MS)"/>
                <a:cs typeface="Calibri (MS)"/>
                <a:sym typeface="Calibri (MS)"/>
              </a:rPr>
              <a:t>L’hydroélectricité sait s’adapter avec une forte variabilité de production interannuelle : redonner la variabilité interannuelle de production évolué à ± 30 % par EDF </a:t>
            </a:r>
          </a:p>
          <a:p>
            <a:pPr marL="416242" lvl="1" indent="-208121" algn="l">
              <a:lnSpc>
                <a:spcPts val="3449"/>
              </a:lnSpc>
              <a:buFont typeface="Arial"/>
              <a:buChar char="•"/>
            </a:pPr>
            <a:r>
              <a:rPr lang="en-US" sz="2299">
                <a:solidFill>
                  <a:srgbClr val="FFFFFF"/>
                </a:solidFill>
                <a:latin typeface="Calibri (MS)"/>
                <a:ea typeface="Calibri (MS)"/>
                <a:cs typeface="Calibri (MS)"/>
                <a:sym typeface="Calibri (MS)"/>
              </a:rPr>
              <a:t>EDF a évalué une baisse de production de -5% sur les 20 dernières années et estime une baisse de -5% sur les 20 prochaines.</a:t>
            </a:r>
          </a:p>
          <a:p>
            <a:pPr marL="416242" lvl="1" indent="-208121" algn="l">
              <a:lnSpc>
                <a:spcPts val="3449"/>
              </a:lnSpc>
              <a:buFont typeface="Arial"/>
              <a:buChar char="•"/>
            </a:pPr>
            <a:r>
              <a:rPr lang="en-US" sz="2299">
                <a:solidFill>
                  <a:srgbClr val="FFFFFF"/>
                </a:solidFill>
                <a:latin typeface="Calibri (MS)"/>
                <a:ea typeface="Calibri (MS)"/>
                <a:cs typeface="Calibri (MS)"/>
                <a:sym typeface="Calibri (MS)"/>
              </a:rPr>
              <a:t>Différencier les impacts sur le débit moyen et sur le débit d’étiage </a:t>
            </a:r>
          </a:p>
        </p:txBody>
      </p:sp>
      <p:sp>
        <p:nvSpPr>
          <p:cNvPr id="18" name="TextBox 18"/>
          <p:cNvSpPr txBox="1"/>
          <p:nvPr/>
        </p:nvSpPr>
        <p:spPr>
          <a:xfrm>
            <a:off x="17811523" y="9762898"/>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Open Sans"/>
                <a:ea typeface="Open Sans"/>
                <a:cs typeface="Open Sans"/>
                <a:sym typeface="Open Sans"/>
              </a:rPr>
              <a:t>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83B5C"/>
        </a:solidFill>
        <a:effectLst/>
      </p:bgPr>
    </p:bg>
    <p:spTree>
      <p:nvGrpSpPr>
        <p:cNvPr id="1" name=""/>
        <p:cNvGrpSpPr/>
        <p:nvPr/>
      </p:nvGrpSpPr>
      <p:grpSpPr>
        <a:xfrm>
          <a:off x="0" y="0"/>
          <a:ext cx="0" cy="0"/>
          <a:chOff x="0" y="0"/>
          <a:chExt cx="0" cy="0"/>
        </a:xfrm>
      </p:grpSpPr>
      <p:sp>
        <p:nvSpPr>
          <p:cNvPr id="2" name="TextBox 2"/>
          <p:cNvSpPr txBox="1"/>
          <p:nvPr/>
        </p:nvSpPr>
        <p:spPr>
          <a:xfrm>
            <a:off x="2644896" y="2364464"/>
            <a:ext cx="13030075" cy="5245608"/>
          </a:xfrm>
          <a:prstGeom prst="rect">
            <a:avLst/>
          </a:prstGeom>
        </p:spPr>
        <p:txBody>
          <a:bodyPr lIns="0" tIns="0" rIns="0" bIns="0" rtlCol="0" anchor="t">
            <a:spAutoFit/>
          </a:bodyPr>
          <a:lstStyle/>
          <a:p>
            <a:pPr marL="760095" lvl="1" indent="-380048" algn="l">
              <a:lnSpc>
                <a:spcPts val="4536"/>
              </a:lnSpc>
              <a:buFont typeface="Arial"/>
              <a:buChar char="•"/>
            </a:pPr>
            <a:r>
              <a:rPr lang="en-US" sz="4200">
                <a:solidFill>
                  <a:srgbClr val="FFFFFF"/>
                </a:solidFill>
                <a:latin typeface="Calibri (MS)"/>
                <a:ea typeface="Calibri (MS)"/>
                <a:cs typeface="Calibri (MS)"/>
                <a:sym typeface="Calibri (MS)"/>
              </a:rPr>
              <a:t>France Hydro Electricité a questionné ses adhérents courant mars 2025.</a:t>
            </a:r>
          </a:p>
          <a:p>
            <a:pPr algn="l">
              <a:lnSpc>
                <a:spcPts val="4536"/>
              </a:lnSpc>
            </a:pPr>
            <a:endParaRPr lang="en-US" sz="4200">
              <a:solidFill>
                <a:srgbClr val="FFFFFF"/>
              </a:solidFill>
              <a:latin typeface="Calibri (MS)"/>
              <a:ea typeface="Calibri (MS)"/>
              <a:cs typeface="Calibri (MS)"/>
              <a:sym typeface="Calibri (MS)"/>
            </a:endParaRPr>
          </a:p>
          <a:p>
            <a:pPr marL="760095" lvl="1" indent="-380048" algn="l">
              <a:lnSpc>
                <a:spcPts val="4536"/>
              </a:lnSpc>
              <a:buFont typeface="Arial"/>
              <a:buChar char="•"/>
            </a:pPr>
            <a:r>
              <a:rPr lang="en-US" sz="4200">
                <a:solidFill>
                  <a:srgbClr val="FFFFFF"/>
                </a:solidFill>
                <a:latin typeface="Calibri (MS)"/>
                <a:ea typeface="Calibri (MS)"/>
                <a:cs typeface="Calibri (MS)"/>
                <a:sym typeface="Calibri (MS)"/>
              </a:rPr>
              <a:t>Pour expliciter concrètement quels sont leurs perceptions de l’impact du changement climatique sur la production des centrales ces 10 dernières années.</a:t>
            </a:r>
          </a:p>
          <a:p>
            <a:pPr algn="l">
              <a:lnSpc>
                <a:spcPts val="4536"/>
              </a:lnSpc>
            </a:pPr>
            <a:endParaRPr lang="en-US" sz="4200">
              <a:solidFill>
                <a:srgbClr val="FFFFFF"/>
              </a:solidFill>
              <a:latin typeface="Calibri (MS)"/>
              <a:ea typeface="Calibri (MS)"/>
              <a:cs typeface="Calibri (MS)"/>
              <a:sym typeface="Calibri (MS)"/>
            </a:endParaRPr>
          </a:p>
          <a:p>
            <a:pPr marL="760095" lvl="1" indent="-380048" algn="l">
              <a:lnSpc>
                <a:spcPts val="4536"/>
              </a:lnSpc>
              <a:buFont typeface="Arial"/>
              <a:buChar char="•"/>
            </a:pPr>
            <a:r>
              <a:rPr lang="en-US" sz="4200">
                <a:solidFill>
                  <a:srgbClr val="FFFFFF"/>
                </a:solidFill>
                <a:latin typeface="Calibri (MS)"/>
                <a:ea typeface="Calibri (MS)"/>
                <a:cs typeface="Calibri (MS)"/>
                <a:sym typeface="Calibri (MS)"/>
              </a:rPr>
              <a:t>46 réponses au questionnaire recueillies, réparties sur les Alpes, le centre et les Pyrénées.</a:t>
            </a:r>
          </a:p>
        </p:txBody>
      </p:sp>
      <p:sp>
        <p:nvSpPr>
          <p:cNvPr id="3" name="TextBox 3"/>
          <p:cNvSpPr txBox="1"/>
          <p:nvPr/>
        </p:nvSpPr>
        <p:spPr>
          <a:xfrm rot="688930">
            <a:off x="12704357" y="7693750"/>
            <a:ext cx="4394089" cy="876300"/>
          </a:xfrm>
          <a:prstGeom prst="rect">
            <a:avLst/>
          </a:prstGeom>
        </p:spPr>
        <p:txBody>
          <a:bodyPr lIns="0" tIns="0" rIns="0" bIns="0" rtlCol="0" anchor="t">
            <a:spAutoFit/>
          </a:bodyPr>
          <a:lstStyle/>
          <a:p>
            <a:pPr algn="l">
              <a:lnSpc>
                <a:spcPts val="3240"/>
              </a:lnSpc>
            </a:pPr>
            <a:r>
              <a:rPr lang="en-US" sz="2700" b="1">
                <a:solidFill>
                  <a:srgbClr val="63B8CC"/>
                </a:solidFill>
                <a:latin typeface="Calibri (MS) Bold"/>
                <a:ea typeface="Calibri (MS) Bold"/>
                <a:cs typeface="Calibri (MS) Bold"/>
                <a:sym typeface="Calibri (MS) Bold"/>
              </a:rPr>
              <a:t>Merci à tous ceux qui ont pris le temps de nous répondre !</a:t>
            </a:r>
          </a:p>
        </p:txBody>
      </p:sp>
      <p:sp>
        <p:nvSpPr>
          <p:cNvPr id="4" name="Freeform 4"/>
          <p:cNvSpPr/>
          <p:nvPr/>
        </p:nvSpPr>
        <p:spPr>
          <a:xfrm>
            <a:off x="186051" y="9429773"/>
            <a:ext cx="1544673" cy="718273"/>
          </a:xfrm>
          <a:custGeom>
            <a:avLst/>
            <a:gdLst/>
            <a:ahLst/>
            <a:cxnLst/>
            <a:rect l="l" t="t" r="r" b="b"/>
            <a:pathLst>
              <a:path w="1544673" h="718273">
                <a:moveTo>
                  <a:pt x="0" y="0"/>
                </a:moveTo>
                <a:lnTo>
                  <a:pt x="1544673" y="0"/>
                </a:lnTo>
                <a:lnTo>
                  <a:pt x="1544673" y="718273"/>
                </a:lnTo>
                <a:lnTo>
                  <a:pt x="0" y="718273"/>
                </a:lnTo>
                <a:lnTo>
                  <a:pt x="0" y="0"/>
                </a:lnTo>
                <a:close/>
              </a:path>
            </a:pathLst>
          </a:custGeom>
          <a:blipFill>
            <a:blip r:embed="rId2"/>
            <a:stretch>
              <a:fillRect/>
            </a:stretch>
          </a:blipFill>
        </p:spPr>
      </p:sp>
      <p:grpSp>
        <p:nvGrpSpPr>
          <p:cNvPr id="5" name="Group 5"/>
          <p:cNvGrpSpPr/>
          <p:nvPr/>
        </p:nvGrpSpPr>
        <p:grpSpPr>
          <a:xfrm>
            <a:off x="0" y="472894"/>
            <a:ext cx="18288000" cy="1111613"/>
            <a:chOff x="0" y="0"/>
            <a:chExt cx="23129395" cy="1405891"/>
          </a:xfrm>
        </p:grpSpPr>
        <p:sp>
          <p:nvSpPr>
            <p:cNvPr id="6" name="Freeform 6"/>
            <p:cNvSpPr/>
            <p:nvPr/>
          </p:nvSpPr>
          <p:spPr>
            <a:xfrm>
              <a:off x="0" y="0"/>
              <a:ext cx="23129396" cy="1405891"/>
            </a:xfrm>
            <a:custGeom>
              <a:avLst/>
              <a:gdLst/>
              <a:ahLst/>
              <a:cxnLst/>
              <a:rect l="l" t="t" r="r" b="b"/>
              <a:pathLst>
                <a:path w="23129396" h="1405891">
                  <a:moveTo>
                    <a:pt x="0" y="0"/>
                  </a:moveTo>
                  <a:lnTo>
                    <a:pt x="23129396" y="0"/>
                  </a:lnTo>
                  <a:lnTo>
                    <a:pt x="23129396" y="1405891"/>
                  </a:lnTo>
                  <a:lnTo>
                    <a:pt x="0" y="1405891"/>
                  </a:lnTo>
                  <a:close/>
                </a:path>
              </a:pathLst>
            </a:custGeom>
            <a:solidFill>
              <a:srgbClr val="63B8CC">
                <a:alpha val="89804"/>
              </a:srgbClr>
            </a:solidFill>
          </p:spPr>
        </p:sp>
        <p:sp>
          <p:nvSpPr>
            <p:cNvPr id="7" name="TextBox 7"/>
            <p:cNvSpPr txBox="1"/>
            <p:nvPr/>
          </p:nvSpPr>
          <p:spPr>
            <a:xfrm>
              <a:off x="0" y="0"/>
              <a:ext cx="23129395" cy="1405891"/>
            </a:xfrm>
            <a:prstGeom prst="rect">
              <a:avLst/>
            </a:prstGeom>
          </p:spPr>
          <p:txBody>
            <a:bodyPr lIns="5007" tIns="5007" rIns="5007" bIns="5007" rtlCol="0" anchor="ctr"/>
            <a:lstStyle/>
            <a:p>
              <a:pPr algn="ctr">
                <a:lnSpc>
                  <a:spcPts val="67"/>
                </a:lnSpc>
              </a:pPr>
              <a:endParaRPr/>
            </a:p>
          </p:txBody>
        </p:sp>
      </p:grpSp>
      <p:grpSp>
        <p:nvGrpSpPr>
          <p:cNvPr id="8" name="Group 8"/>
          <p:cNvGrpSpPr/>
          <p:nvPr/>
        </p:nvGrpSpPr>
        <p:grpSpPr>
          <a:xfrm>
            <a:off x="958388" y="607417"/>
            <a:ext cx="15773400" cy="842565"/>
            <a:chOff x="0" y="0"/>
            <a:chExt cx="21031200" cy="1123420"/>
          </a:xfrm>
        </p:grpSpPr>
        <p:sp>
          <p:nvSpPr>
            <p:cNvPr id="9" name="Freeform 9"/>
            <p:cNvSpPr/>
            <p:nvPr/>
          </p:nvSpPr>
          <p:spPr>
            <a:xfrm>
              <a:off x="0" y="0"/>
              <a:ext cx="21031200" cy="1123420"/>
            </a:xfrm>
            <a:custGeom>
              <a:avLst/>
              <a:gdLst/>
              <a:ahLst/>
              <a:cxnLst/>
              <a:rect l="l" t="t" r="r" b="b"/>
              <a:pathLst>
                <a:path w="21031200" h="1123420">
                  <a:moveTo>
                    <a:pt x="0" y="0"/>
                  </a:moveTo>
                  <a:lnTo>
                    <a:pt x="21031200" y="0"/>
                  </a:lnTo>
                  <a:lnTo>
                    <a:pt x="21031200" y="1123420"/>
                  </a:lnTo>
                  <a:lnTo>
                    <a:pt x="0" y="1123420"/>
                  </a:lnTo>
                  <a:close/>
                </a:path>
              </a:pathLst>
            </a:custGeom>
            <a:solidFill>
              <a:srgbClr val="000000">
                <a:alpha val="0"/>
              </a:srgbClr>
            </a:solidFill>
          </p:spPr>
        </p:sp>
        <p:sp>
          <p:nvSpPr>
            <p:cNvPr id="10" name="TextBox 10"/>
            <p:cNvSpPr txBox="1"/>
            <p:nvPr/>
          </p:nvSpPr>
          <p:spPr>
            <a:xfrm>
              <a:off x="0" y="-38100"/>
              <a:ext cx="21031200" cy="1161520"/>
            </a:xfrm>
            <a:prstGeom prst="rect">
              <a:avLst/>
            </a:prstGeom>
          </p:spPr>
          <p:txBody>
            <a:bodyPr lIns="0" tIns="0" rIns="0" bIns="0" rtlCol="0" anchor="ctr"/>
            <a:lstStyle/>
            <a:p>
              <a:pPr algn="l">
                <a:lnSpc>
                  <a:spcPts val="4536"/>
                </a:lnSpc>
              </a:pPr>
              <a:r>
                <a:rPr lang="en-US" sz="4200" b="1">
                  <a:solidFill>
                    <a:srgbClr val="FFFFFF"/>
                  </a:solidFill>
                  <a:latin typeface="Calibri (MS) Bold"/>
                  <a:ea typeface="Calibri (MS) Bold"/>
                  <a:cs typeface="Calibri (MS) Bold"/>
                  <a:sym typeface="Calibri (MS) Bold"/>
                </a:rPr>
                <a:t>La perception des adhérents</a:t>
              </a:r>
            </a:p>
          </p:txBody>
        </p:sp>
      </p:grpSp>
      <p:sp>
        <p:nvSpPr>
          <p:cNvPr id="11" name="TextBox 11"/>
          <p:cNvSpPr txBox="1"/>
          <p:nvPr/>
        </p:nvSpPr>
        <p:spPr>
          <a:xfrm>
            <a:off x="17811523" y="9762898"/>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Open Sans"/>
                <a:ea typeface="Open Sans"/>
                <a:cs typeface="Open Sans"/>
                <a:sym typeface="Open Sans"/>
              </a:rPr>
              <a:t>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83B5C"/>
        </a:solidFill>
        <a:effectLst/>
      </p:bgPr>
    </p:bg>
    <p:spTree>
      <p:nvGrpSpPr>
        <p:cNvPr id="1" name=""/>
        <p:cNvGrpSpPr/>
        <p:nvPr/>
      </p:nvGrpSpPr>
      <p:grpSpPr>
        <a:xfrm>
          <a:off x="0" y="0"/>
          <a:ext cx="0" cy="0"/>
          <a:chOff x="0" y="0"/>
          <a:chExt cx="0" cy="0"/>
        </a:xfrm>
      </p:grpSpPr>
      <p:sp>
        <p:nvSpPr>
          <p:cNvPr id="2" name="Freeform 2"/>
          <p:cNvSpPr/>
          <p:nvPr/>
        </p:nvSpPr>
        <p:spPr>
          <a:xfrm>
            <a:off x="785772" y="3461467"/>
            <a:ext cx="7845760" cy="4522314"/>
          </a:xfrm>
          <a:custGeom>
            <a:avLst/>
            <a:gdLst/>
            <a:ahLst/>
            <a:cxnLst/>
            <a:rect l="l" t="t" r="r" b="b"/>
            <a:pathLst>
              <a:path w="7845760" h="4522314">
                <a:moveTo>
                  <a:pt x="0" y="0"/>
                </a:moveTo>
                <a:lnTo>
                  <a:pt x="7845760" y="0"/>
                </a:lnTo>
                <a:lnTo>
                  <a:pt x="7845760" y="4522314"/>
                </a:lnTo>
                <a:lnTo>
                  <a:pt x="0" y="4522314"/>
                </a:lnTo>
                <a:lnTo>
                  <a:pt x="0" y="0"/>
                </a:lnTo>
                <a:close/>
              </a:path>
            </a:pathLst>
          </a:custGeom>
          <a:blipFill>
            <a:blip r:embed="rId3"/>
            <a:stretch>
              <a:fillRect/>
            </a:stretch>
          </a:blipFill>
        </p:spPr>
      </p:sp>
      <p:sp>
        <p:nvSpPr>
          <p:cNvPr id="3" name="Freeform 3"/>
          <p:cNvSpPr/>
          <p:nvPr/>
        </p:nvSpPr>
        <p:spPr>
          <a:xfrm>
            <a:off x="8845088" y="1827510"/>
            <a:ext cx="8767538" cy="8132572"/>
          </a:xfrm>
          <a:custGeom>
            <a:avLst/>
            <a:gdLst/>
            <a:ahLst/>
            <a:cxnLst/>
            <a:rect l="l" t="t" r="r" b="b"/>
            <a:pathLst>
              <a:path w="8767538" h="8132572">
                <a:moveTo>
                  <a:pt x="0" y="0"/>
                </a:moveTo>
                <a:lnTo>
                  <a:pt x="8767538" y="0"/>
                </a:lnTo>
                <a:lnTo>
                  <a:pt x="8767538" y="8132572"/>
                </a:lnTo>
                <a:lnTo>
                  <a:pt x="0" y="8132572"/>
                </a:lnTo>
                <a:lnTo>
                  <a:pt x="0" y="0"/>
                </a:lnTo>
                <a:close/>
              </a:path>
            </a:pathLst>
          </a:custGeom>
          <a:blipFill>
            <a:blip r:embed="rId4"/>
            <a:stretch>
              <a:fillRect b="-4684"/>
            </a:stretch>
          </a:blipFill>
        </p:spPr>
      </p:sp>
      <p:sp>
        <p:nvSpPr>
          <p:cNvPr id="4" name="Freeform 4"/>
          <p:cNvSpPr/>
          <p:nvPr/>
        </p:nvSpPr>
        <p:spPr>
          <a:xfrm>
            <a:off x="186051" y="9429773"/>
            <a:ext cx="1544673" cy="718273"/>
          </a:xfrm>
          <a:custGeom>
            <a:avLst/>
            <a:gdLst/>
            <a:ahLst/>
            <a:cxnLst/>
            <a:rect l="l" t="t" r="r" b="b"/>
            <a:pathLst>
              <a:path w="1544673" h="718273">
                <a:moveTo>
                  <a:pt x="0" y="0"/>
                </a:moveTo>
                <a:lnTo>
                  <a:pt x="1544673" y="0"/>
                </a:lnTo>
                <a:lnTo>
                  <a:pt x="1544673" y="718273"/>
                </a:lnTo>
                <a:lnTo>
                  <a:pt x="0" y="718273"/>
                </a:lnTo>
                <a:lnTo>
                  <a:pt x="0" y="0"/>
                </a:lnTo>
                <a:close/>
              </a:path>
            </a:pathLst>
          </a:custGeom>
          <a:blipFill>
            <a:blip r:embed="rId5"/>
            <a:stretch>
              <a:fillRect/>
            </a:stretch>
          </a:blipFill>
        </p:spPr>
      </p:sp>
      <p:grpSp>
        <p:nvGrpSpPr>
          <p:cNvPr id="5" name="Group 5"/>
          <p:cNvGrpSpPr/>
          <p:nvPr/>
        </p:nvGrpSpPr>
        <p:grpSpPr>
          <a:xfrm>
            <a:off x="0" y="472894"/>
            <a:ext cx="18288000" cy="1111613"/>
            <a:chOff x="0" y="0"/>
            <a:chExt cx="23129395" cy="1405891"/>
          </a:xfrm>
        </p:grpSpPr>
        <p:sp>
          <p:nvSpPr>
            <p:cNvPr id="6" name="Freeform 6"/>
            <p:cNvSpPr/>
            <p:nvPr/>
          </p:nvSpPr>
          <p:spPr>
            <a:xfrm>
              <a:off x="0" y="0"/>
              <a:ext cx="23129396" cy="1405891"/>
            </a:xfrm>
            <a:custGeom>
              <a:avLst/>
              <a:gdLst/>
              <a:ahLst/>
              <a:cxnLst/>
              <a:rect l="l" t="t" r="r" b="b"/>
              <a:pathLst>
                <a:path w="23129396" h="1405891">
                  <a:moveTo>
                    <a:pt x="0" y="0"/>
                  </a:moveTo>
                  <a:lnTo>
                    <a:pt x="23129396" y="0"/>
                  </a:lnTo>
                  <a:lnTo>
                    <a:pt x="23129396" y="1405891"/>
                  </a:lnTo>
                  <a:lnTo>
                    <a:pt x="0" y="1405891"/>
                  </a:lnTo>
                  <a:close/>
                </a:path>
              </a:pathLst>
            </a:custGeom>
            <a:solidFill>
              <a:srgbClr val="63B8CC">
                <a:alpha val="89804"/>
              </a:srgbClr>
            </a:solidFill>
          </p:spPr>
        </p:sp>
        <p:sp>
          <p:nvSpPr>
            <p:cNvPr id="7" name="TextBox 7"/>
            <p:cNvSpPr txBox="1"/>
            <p:nvPr/>
          </p:nvSpPr>
          <p:spPr>
            <a:xfrm>
              <a:off x="0" y="0"/>
              <a:ext cx="23129395" cy="1405891"/>
            </a:xfrm>
            <a:prstGeom prst="rect">
              <a:avLst/>
            </a:prstGeom>
          </p:spPr>
          <p:txBody>
            <a:bodyPr lIns="5007" tIns="5007" rIns="5007" bIns="5007" rtlCol="0" anchor="ctr"/>
            <a:lstStyle/>
            <a:p>
              <a:pPr algn="ctr">
                <a:lnSpc>
                  <a:spcPts val="67"/>
                </a:lnSpc>
              </a:pPr>
              <a:endParaRPr/>
            </a:p>
          </p:txBody>
        </p:sp>
      </p:grpSp>
      <p:grpSp>
        <p:nvGrpSpPr>
          <p:cNvPr id="8" name="Group 8"/>
          <p:cNvGrpSpPr/>
          <p:nvPr/>
        </p:nvGrpSpPr>
        <p:grpSpPr>
          <a:xfrm>
            <a:off x="958388" y="607417"/>
            <a:ext cx="15773400" cy="842565"/>
            <a:chOff x="0" y="0"/>
            <a:chExt cx="21031200" cy="1123420"/>
          </a:xfrm>
        </p:grpSpPr>
        <p:sp>
          <p:nvSpPr>
            <p:cNvPr id="9" name="Freeform 9"/>
            <p:cNvSpPr/>
            <p:nvPr/>
          </p:nvSpPr>
          <p:spPr>
            <a:xfrm>
              <a:off x="0" y="0"/>
              <a:ext cx="21031200" cy="1123420"/>
            </a:xfrm>
            <a:custGeom>
              <a:avLst/>
              <a:gdLst/>
              <a:ahLst/>
              <a:cxnLst/>
              <a:rect l="l" t="t" r="r" b="b"/>
              <a:pathLst>
                <a:path w="21031200" h="1123420">
                  <a:moveTo>
                    <a:pt x="0" y="0"/>
                  </a:moveTo>
                  <a:lnTo>
                    <a:pt x="21031200" y="0"/>
                  </a:lnTo>
                  <a:lnTo>
                    <a:pt x="21031200" y="1123420"/>
                  </a:lnTo>
                  <a:lnTo>
                    <a:pt x="0" y="1123420"/>
                  </a:lnTo>
                  <a:close/>
                </a:path>
              </a:pathLst>
            </a:custGeom>
            <a:solidFill>
              <a:srgbClr val="000000">
                <a:alpha val="0"/>
              </a:srgbClr>
            </a:solidFill>
          </p:spPr>
        </p:sp>
        <p:sp>
          <p:nvSpPr>
            <p:cNvPr id="10" name="TextBox 10"/>
            <p:cNvSpPr txBox="1"/>
            <p:nvPr/>
          </p:nvSpPr>
          <p:spPr>
            <a:xfrm>
              <a:off x="0" y="-38100"/>
              <a:ext cx="21031200" cy="1161520"/>
            </a:xfrm>
            <a:prstGeom prst="rect">
              <a:avLst/>
            </a:prstGeom>
          </p:spPr>
          <p:txBody>
            <a:bodyPr lIns="0" tIns="0" rIns="0" bIns="0" rtlCol="0" anchor="ctr"/>
            <a:lstStyle/>
            <a:p>
              <a:pPr algn="l">
                <a:lnSpc>
                  <a:spcPts val="4536"/>
                </a:lnSpc>
              </a:pPr>
              <a:r>
                <a:rPr lang="en-US" sz="4200" b="1">
                  <a:solidFill>
                    <a:srgbClr val="FFFFFF"/>
                  </a:solidFill>
                  <a:latin typeface="Calibri (MS) Bold"/>
                  <a:ea typeface="Calibri (MS) Bold"/>
                  <a:cs typeface="Calibri (MS) Bold"/>
                  <a:sym typeface="Calibri (MS) Bold"/>
                </a:rPr>
                <a:t>La perception des adhérents</a:t>
              </a:r>
            </a:p>
          </p:txBody>
        </p:sp>
      </p:grpSp>
      <p:sp>
        <p:nvSpPr>
          <p:cNvPr id="11" name="TextBox 11"/>
          <p:cNvSpPr txBox="1"/>
          <p:nvPr/>
        </p:nvSpPr>
        <p:spPr>
          <a:xfrm>
            <a:off x="17811523" y="9762898"/>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Open Sans"/>
                <a:ea typeface="Open Sans"/>
                <a:cs typeface="Open Sans"/>
                <a:sym typeface="Open Sans"/>
              </a:rPr>
              <a:t>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83B5C"/>
        </a:solidFill>
        <a:effectLst/>
      </p:bgPr>
    </p:bg>
    <p:spTree>
      <p:nvGrpSpPr>
        <p:cNvPr id="1" name=""/>
        <p:cNvGrpSpPr/>
        <p:nvPr/>
      </p:nvGrpSpPr>
      <p:grpSpPr>
        <a:xfrm>
          <a:off x="0" y="0"/>
          <a:ext cx="0" cy="0"/>
          <a:chOff x="0" y="0"/>
          <a:chExt cx="0" cy="0"/>
        </a:xfrm>
      </p:grpSpPr>
      <p:grpSp>
        <p:nvGrpSpPr>
          <p:cNvPr id="2" name="Group 2"/>
          <p:cNvGrpSpPr/>
          <p:nvPr/>
        </p:nvGrpSpPr>
        <p:grpSpPr>
          <a:xfrm>
            <a:off x="8564843" y="6514146"/>
            <a:ext cx="9319308" cy="2626620"/>
            <a:chOff x="0" y="0"/>
            <a:chExt cx="2454468" cy="691785"/>
          </a:xfrm>
        </p:grpSpPr>
        <p:sp>
          <p:nvSpPr>
            <p:cNvPr id="3" name="Freeform 3"/>
            <p:cNvSpPr/>
            <p:nvPr/>
          </p:nvSpPr>
          <p:spPr>
            <a:xfrm>
              <a:off x="0" y="0"/>
              <a:ext cx="2454468" cy="691785"/>
            </a:xfrm>
            <a:custGeom>
              <a:avLst/>
              <a:gdLst/>
              <a:ahLst/>
              <a:cxnLst/>
              <a:rect l="l" t="t" r="r" b="b"/>
              <a:pathLst>
                <a:path w="2454468" h="691785">
                  <a:moveTo>
                    <a:pt x="0" y="0"/>
                  </a:moveTo>
                  <a:lnTo>
                    <a:pt x="2454468" y="0"/>
                  </a:lnTo>
                  <a:lnTo>
                    <a:pt x="2454468" y="691785"/>
                  </a:lnTo>
                  <a:lnTo>
                    <a:pt x="0" y="691785"/>
                  </a:lnTo>
                  <a:close/>
                </a:path>
              </a:pathLst>
            </a:custGeom>
            <a:solidFill>
              <a:srgbClr val="FFFFFF"/>
            </a:solidFill>
          </p:spPr>
        </p:sp>
        <p:sp>
          <p:nvSpPr>
            <p:cNvPr id="4" name="TextBox 4"/>
            <p:cNvSpPr txBox="1"/>
            <p:nvPr/>
          </p:nvSpPr>
          <p:spPr>
            <a:xfrm>
              <a:off x="0" y="-47625"/>
              <a:ext cx="2454468" cy="739410"/>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8564843" y="1924252"/>
            <a:ext cx="9319308" cy="3432083"/>
            <a:chOff x="0" y="0"/>
            <a:chExt cx="2454468" cy="903923"/>
          </a:xfrm>
        </p:grpSpPr>
        <p:sp>
          <p:nvSpPr>
            <p:cNvPr id="6" name="Freeform 6"/>
            <p:cNvSpPr/>
            <p:nvPr/>
          </p:nvSpPr>
          <p:spPr>
            <a:xfrm>
              <a:off x="0" y="0"/>
              <a:ext cx="2454468" cy="903923"/>
            </a:xfrm>
            <a:custGeom>
              <a:avLst/>
              <a:gdLst/>
              <a:ahLst/>
              <a:cxnLst/>
              <a:rect l="l" t="t" r="r" b="b"/>
              <a:pathLst>
                <a:path w="2454468" h="903923">
                  <a:moveTo>
                    <a:pt x="0" y="0"/>
                  </a:moveTo>
                  <a:lnTo>
                    <a:pt x="2454468" y="0"/>
                  </a:lnTo>
                  <a:lnTo>
                    <a:pt x="2454468" y="903923"/>
                  </a:lnTo>
                  <a:lnTo>
                    <a:pt x="0" y="903923"/>
                  </a:lnTo>
                  <a:close/>
                </a:path>
              </a:pathLst>
            </a:custGeom>
            <a:solidFill>
              <a:srgbClr val="FFFFFF"/>
            </a:solidFill>
          </p:spPr>
        </p:sp>
        <p:sp>
          <p:nvSpPr>
            <p:cNvPr id="7" name="TextBox 7"/>
            <p:cNvSpPr txBox="1"/>
            <p:nvPr/>
          </p:nvSpPr>
          <p:spPr>
            <a:xfrm>
              <a:off x="0" y="-47625"/>
              <a:ext cx="2454468" cy="951548"/>
            </a:xfrm>
            <a:prstGeom prst="rect">
              <a:avLst/>
            </a:prstGeom>
          </p:spPr>
          <p:txBody>
            <a:bodyPr lIns="50800" tIns="50800" rIns="50800" bIns="50800" rtlCol="0" anchor="ctr"/>
            <a:lstStyle/>
            <a:p>
              <a:pPr algn="ctr">
                <a:lnSpc>
                  <a:spcPts val="2800"/>
                </a:lnSpc>
              </a:pPr>
              <a:endParaRPr/>
            </a:p>
          </p:txBody>
        </p:sp>
      </p:grpSp>
      <p:sp>
        <p:nvSpPr>
          <p:cNvPr id="8" name="Freeform 8"/>
          <p:cNvSpPr/>
          <p:nvPr/>
        </p:nvSpPr>
        <p:spPr>
          <a:xfrm>
            <a:off x="1028700" y="1961955"/>
            <a:ext cx="6437809" cy="3356678"/>
          </a:xfrm>
          <a:custGeom>
            <a:avLst/>
            <a:gdLst/>
            <a:ahLst/>
            <a:cxnLst/>
            <a:rect l="l" t="t" r="r" b="b"/>
            <a:pathLst>
              <a:path w="6437809" h="3356678">
                <a:moveTo>
                  <a:pt x="0" y="0"/>
                </a:moveTo>
                <a:lnTo>
                  <a:pt x="6437809" y="0"/>
                </a:lnTo>
                <a:lnTo>
                  <a:pt x="6437809" y="3356678"/>
                </a:lnTo>
                <a:lnTo>
                  <a:pt x="0" y="3356678"/>
                </a:lnTo>
                <a:lnTo>
                  <a:pt x="0" y="0"/>
                </a:lnTo>
                <a:close/>
              </a:path>
            </a:pathLst>
          </a:custGeom>
          <a:blipFill>
            <a:blip r:embed="rId2"/>
            <a:stretch>
              <a:fillRect/>
            </a:stretch>
          </a:blipFill>
        </p:spPr>
      </p:sp>
      <p:sp>
        <p:nvSpPr>
          <p:cNvPr id="9" name="Freeform 9"/>
          <p:cNvSpPr/>
          <p:nvPr/>
        </p:nvSpPr>
        <p:spPr>
          <a:xfrm>
            <a:off x="1028700" y="5947282"/>
            <a:ext cx="6437809" cy="3760347"/>
          </a:xfrm>
          <a:custGeom>
            <a:avLst/>
            <a:gdLst/>
            <a:ahLst/>
            <a:cxnLst/>
            <a:rect l="l" t="t" r="r" b="b"/>
            <a:pathLst>
              <a:path w="6437809" h="3760347">
                <a:moveTo>
                  <a:pt x="0" y="0"/>
                </a:moveTo>
                <a:lnTo>
                  <a:pt x="6437809" y="0"/>
                </a:lnTo>
                <a:lnTo>
                  <a:pt x="6437809" y="3760347"/>
                </a:lnTo>
                <a:lnTo>
                  <a:pt x="0" y="3760347"/>
                </a:lnTo>
                <a:lnTo>
                  <a:pt x="0" y="0"/>
                </a:lnTo>
                <a:close/>
              </a:path>
            </a:pathLst>
          </a:custGeom>
          <a:blipFill>
            <a:blip r:embed="rId3"/>
            <a:stretch>
              <a:fillRect/>
            </a:stretch>
          </a:blipFill>
        </p:spPr>
      </p:sp>
      <p:sp>
        <p:nvSpPr>
          <p:cNvPr id="10" name="TextBox 10"/>
          <p:cNvSpPr txBox="1"/>
          <p:nvPr/>
        </p:nvSpPr>
        <p:spPr>
          <a:xfrm>
            <a:off x="8726053" y="2000851"/>
            <a:ext cx="8996888" cy="3231261"/>
          </a:xfrm>
          <a:prstGeom prst="rect">
            <a:avLst/>
          </a:prstGeom>
        </p:spPr>
        <p:txBody>
          <a:bodyPr lIns="0" tIns="0" rIns="0" bIns="0" rtlCol="0" anchor="t">
            <a:spAutoFit/>
          </a:bodyPr>
          <a:lstStyle/>
          <a:p>
            <a:pPr marL="325755" lvl="1" indent="-162878" algn="l">
              <a:lnSpc>
                <a:spcPts val="2592"/>
              </a:lnSpc>
              <a:buFont typeface="Arial"/>
              <a:buChar char="•"/>
            </a:pPr>
            <a:r>
              <a:rPr lang="en-US" sz="1800">
                <a:solidFill>
                  <a:srgbClr val="7030A0"/>
                </a:solidFill>
                <a:latin typeface="Roboto"/>
                <a:ea typeface="Roboto"/>
                <a:cs typeface="Roboto"/>
                <a:sym typeface="Roboto"/>
              </a:rPr>
              <a:t>amplitude des débits </a:t>
            </a:r>
            <a:r>
              <a:rPr lang="en-US" sz="1800">
                <a:solidFill>
                  <a:srgbClr val="202124"/>
                </a:solidFill>
                <a:latin typeface="Roboto"/>
                <a:ea typeface="Roboto"/>
                <a:cs typeface="Roboto"/>
                <a:sym typeface="Roboto"/>
              </a:rPr>
              <a:t>plus importante avec des évènements extrêmes moins prévisible (n’importe quand dans l’année)</a:t>
            </a:r>
          </a:p>
          <a:p>
            <a:pPr marL="325755" lvl="1" indent="-162878" algn="l">
              <a:lnSpc>
                <a:spcPts val="2592"/>
              </a:lnSpc>
              <a:buFont typeface="Arial"/>
              <a:buChar char="•"/>
            </a:pPr>
            <a:r>
              <a:rPr lang="en-US" sz="1800">
                <a:solidFill>
                  <a:srgbClr val="5B9BD5"/>
                </a:solidFill>
                <a:latin typeface="Roboto"/>
                <a:ea typeface="Roboto"/>
                <a:cs typeface="Roboto"/>
                <a:sym typeface="Roboto"/>
              </a:rPr>
              <a:t>Crues</a:t>
            </a:r>
            <a:r>
              <a:rPr lang="en-US" sz="1800">
                <a:solidFill>
                  <a:srgbClr val="202124"/>
                </a:solidFill>
                <a:latin typeface="Roboto"/>
                <a:ea typeface="Roboto"/>
                <a:cs typeface="Roboto"/>
                <a:sym typeface="Roboto"/>
              </a:rPr>
              <a:t> : plus importantes et/ou plus fréquentes </a:t>
            </a:r>
          </a:p>
          <a:p>
            <a:pPr marL="1073900" lvl="2" indent="-357967" algn="l">
              <a:lnSpc>
                <a:spcPts val="2592"/>
              </a:lnSpc>
              <a:buFont typeface="Arial"/>
              <a:buChar char="⚬"/>
            </a:pPr>
            <a:r>
              <a:rPr lang="en-US" sz="1800">
                <a:solidFill>
                  <a:srgbClr val="202124"/>
                </a:solidFill>
                <a:latin typeface="Roboto"/>
                <a:ea typeface="Roboto"/>
                <a:cs typeface="Roboto"/>
                <a:sym typeface="Roboto"/>
              </a:rPr>
              <a:t>+ quantité de débris végétaux (</a:t>
            </a:r>
            <a:r>
              <a:rPr lang="en-US" sz="1800">
                <a:solidFill>
                  <a:srgbClr val="92D050"/>
                </a:solidFill>
                <a:latin typeface="Roboto"/>
                <a:ea typeface="Roboto"/>
                <a:cs typeface="Roboto"/>
                <a:sym typeface="Roboto"/>
              </a:rPr>
              <a:t>algues + végétation aquatique</a:t>
            </a:r>
            <a:r>
              <a:rPr lang="en-US" sz="1800">
                <a:solidFill>
                  <a:srgbClr val="202124"/>
                </a:solidFill>
                <a:latin typeface="Roboto"/>
                <a:ea typeface="Roboto"/>
                <a:cs typeface="Roboto"/>
                <a:sym typeface="Roboto"/>
              </a:rPr>
              <a:t>) et arbres plus importants (=dégrillage compliqué)</a:t>
            </a:r>
          </a:p>
          <a:p>
            <a:pPr marL="1073900" lvl="2" indent="-357967" algn="l">
              <a:lnSpc>
                <a:spcPts val="2592"/>
              </a:lnSpc>
              <a:buFont typeface="Arial"/>
              <a:buChar char="⚬"/>
            </a:pPr>
            <a:r>
              <a:rPr lang="en-US" sz="1800">
                <a:solidFill>
                  <a:srgbClr val="202124"/>
                </a:solidFill>
                <a:latin typeface="Roboto"/>
                <a:ea typeface="Roboto"/>
                <a:cs typeface="Roboto"/>
                <a:sym typeface="Roboto"/>
              </a:rPr>
              <a:t>Augmentation du </a:t>
            </a:r>
            <a:r>
              <a:rPr lang="en-US" sz="1800">
                <a:solidFill>
                  <a:srgbClr val="843C0B"/>
                </a:solidFill>
                <a:latin typeface="Roboto"/>
                <a:ea typeface="Roboto"/>
                <a:cs typeface="Roboto"/>
                <a:sym typeface="Roboto"/>
              </a:rPr>
              <a:t>transport solide </a:t>
            </a:r>
            <a:r>
              <a:rPr lang="en-US" sz="1800">
                <a:solidFill>
                  <a:srgbClr val="202124"/>
                </a:solidFill>
                <a:latin typeface="Roboto"/>
                <a:ea typeface="Roboto"/>
                <a:cs typeface="Roboto"/>
                <a:sym typeface="Roboto"/>
              </a:rPr>
              <a:t>: dépôt de pierre et de gravats et usure des ouvrages par érosion ou colmatage des grilles</a:t>
            </a:r>
          </a:p>
          <a:p>
            <a:pPr marL="325755" lvl="1" indent="-162878" algn="l">
              <a:lnSpc>
                <a:spcPts val="2592"/>
              </a:lnSpc>
              <a:buFont typeface="Arial"/>
              <a:buChar char="•"/>
            </a:pPr>
            <a:r>
              <a:rPr lang="en-US" sz="1800">
                <a:solidFill>
                  <a:srgbClr val="ED7D31"/>
                </a:solidFill>
                <a:latin typeface="Roboto"/>
                <a:ea typeface="Roboto"/>
                <a:cs typeface="Roboto"/>
                <a:sym typeface="Roboto"/>
              </a:rPr>
              <a:t>Étiages :</a:t>
            </a:r>
            <a:r>
              <a:rPr lang="en-US" sz="1800">
                <a:solidFill>
                  <a:srgbClr val="202124"/>
                </a:solidFill>
                <a:latin typeface="Roboto"/>
                <a:ea typeface="Roboto"/>
                <a:cs typeface="Roboto"/>
                <a:sym typeface="Roboto"/>
              </a:rPr>
              <a:t> plus longues et/ou plus sévères, parfois jusqu’à un assec jamais observé jusque là</a:t>
            </a:r>
          </a:p>
          <a:p>
            <a:pPr marL="325755" lvl="1" indent="-162878" algn="l">
              <a:lnSpc>
                <a:spcPts val="2592"/>
              </a:lnSpc>
              <a:buFont typeface="Arial"/>
              <a:buChar char="•"/>
            </a:pPr>
            <a:r>
              <a:rPr lang="en-US" sz="1800">
                <a:solidFill>
                  <a:srgbClr val="202124"/>
                </a:solidFill>
                <a:latin typeface="Roboto"/>
                <a:ea typeface="Roboto"/>
                <a:cs typeface="Roboto"/>
                <a:sym typeface="Roboto"/>
              </a:rPr>
              <a:t>Évolution des </a:t>
            </a:r>
            <a:r>
              <a:rPr lang="en-US" sz="1800">
                <a:solidFill>
                  <a:srgbClr val="70AD47"/>
                </a:solidFill>
                <a:latin typeface="Roboto"/>
                <a:ea typeface="Roboto"/>
                <a:cs typeface="Roboto"/>
                <a:sym typeface="Roboto"/>
              </a:rPr>
              <a:t>populations piscicoles </a:t>
            </a:r>
            <a:r>
              <a:rPr lang="en-US" sz="1800">
                <a:solidFill>
                  <a:srgbClr val="202124"/>
                </a:solidFill>
                <a:latin typeface="Roboto"/>
                <a:ea typeface="Roboto"/>
                <a:cs typeface="Roboto"/>
                <a:sym typeface="Roboto"/>
              </a:rPr>
              <a:t>: présence du silure.</a:t>
            </a:r>
          </a:p>
        </p:txBody>
      </p:sp>
      <p:sp>
        <p:nvSpPr>
          <p:cNvPr id="11" name="AutoShape 11"/>
          <p:cNvSpPr/>
          <p:nvPr/>
        </p:nvSpPr>
        <p:spPr>
          <a:xfrm>
            <a:off x="4994620" y="5628195"/>
            <a:ext cx="8298759" cy="9525"/>
          </a:xfrm>
          <a:prstGeom prst="line">
            <a:avLst/>
          </a:prstGeom>
          <a:ln w="9525" cap="rnd">
            <a:solidFill>
              <a:srgbClr val="FFFFFF"/>
            </a:solidFill>
            <a:prstDash val="solid"/>
            <a:headEnd type="none" w="sm" len="sm"/>
            <a:tailEnd type="none" w="sm" len="sm"/>
          </a:ln>
        </p:spPr>
      </p:sp>
      <p:sp>
        <p:nvSpPr>
          <p:cNvPr id="12" name="TextBox 12"/>
          <p:cNvSpPr txBox="1"/>
          <p:nvPr/>
        </p:nvSpPr>
        <p:spPr>
          <a:xfrm>
            <a:off x="9062435" y="6673788"/>
            <a:ext cx="8324124" cy="2259711"/>
          </a:xfrm>
          <a:prstGeom prst="rect">
            <a:avLst/>
          </a:prstGeom>
        </p:spPr>
        <p:txBody>
          <a:bodyPr lIns="0" tIns="0" rIns="0" bIns="0" rtlCol="0" anchor="t">
            <a:spAutoFit/>
          </a:bodyPr>
          <a:lstStyle/>
          <a:p>
            <a:pPr marL="325754" lvl="1" indent="-162877" algn="l">
              <a:lnSpc>
                <a:spcPts val="2591"/>
              </a:lnSpc>
              <a:buFont typeface="Arial"/>
              <a:buChar char="•"/>
            </a:pPr>
            <a:r>
              <a:rPr lang="en-US" sz="1799">
                <a:solidFill>
                  <a:srgbClr val="0070C0"/>
                </a:solidFill>
                <a:latin typeface="Roboto"/>
                <a:ea typeface="Roboto"/>
                <a:cs typeface="Roboto"/>
                <a:sym typeface="Roboto"/>
              </a:rPr>
              <a:t>Crue</a:t>
            </a:r>
            <a:r>
              <a:rPr lang="en-US" sz="1799">
                <a:solidFill>
                  <a:srgbClr val="202124"/>
                </a:solidFill>
                <a:latin typeface="Roboto"/>
                <a:ea typeface="Roboto"/>
                <a:cs typeface="Roboto"/>
                <a:sym typeface="Roboto"/>
              </a:rPr>
              <a:t> : crues exceptionnelles et parfois à répétition, avec pour conséquences : </a:t>
            </a:r>
          </a:p>
          <a:p>
            <a:pPr marL="1148710" lvl="2" indent="-382903" algn="l">
              <a:lnSpc>
                <a:spcPts val="2591"/>
              </a:lnSpc>
              <a:buFont typeface="Arial"/>
              <a:buChar char="⚬"/>
            </a:pPr>
            <a:r>
              <a:rPr lang="en-US" sz="1799">
                <a:solidFill>
                  <a:srgbClr val="202124"/>
                </a:solidFill>
                <a:latin typeface="Roboto"/>
                <a:ea typeface="Roboto"/>
                <a:cs typeface="Roboto"/>
                <a:sym typeface="Roboto"/>
              </a:rPr>
              <a:t>un </a:t>
            </a:r>
            <a:r>
              <a:rPr lang="en-US" sz="1799" b="1">
                <a:solidFill>
                  <a:srgbClr val="202124"/>
                </a:solidFill>
                <a:latin typeface="Roboto Bold"/>
                <a:ea typeface="Roboto Bold"/>
                <a:cs typeface="Roboto Bold"/>
                <a:sym typeface="Roboto Bold"/>
              </a:rPr>
              <a:t>dégrillage</a:t>
            </a:r>
            <a:r>
              <a:rPr lang="en-US" sz="1799">
                <a:solidFill>
                  <a:srgbClr val="202124"/>
                </a:solidFill>
                <a:latin typeface="Roboto"/>
                <a:ea typeface="Roboto"/>
                <a:cs typeface="Roboto"/>
                <a:sym typeface="Roboto"/>
              </a:rPr>
              <a:t> permanent et une présence renforcée,</a:t>
            </a:r>
          </a:p>
          <a:p>
            <a:pPr marL="1148710" lvl="2" indent="-382903" algn="l">
              <a:lnSpc>
                <a:spcPts val="2591"/>
              </a:lnSpc>
              <a:buFont typeface="Arial"/>
              <a:buChar char="⚬"/>
            </a:pPr>
            <a:r>
              <a:rPr lang="en-US" sz="1799" b="1">
                <a:solidFill>
                  <a:srgbClr val="202124"/>
                </a:solidFill>
                <a:latin typeface="Roboto Bold"/>
                <a:ea typeface="Roboto Bold"/>
                <a:cs typeface="Roboto Bold"/>
                <a:sym typeface="Roboto Bold"/>
              </a:rPr>
              <a:t>Travaux</a:t>
            </a:r>
            <a:r>
              <a:rPr lang="en-US" sz="1799">
                <a:solidFill>
                  <a:srgbClr val="202124"/>
                </a:solidFill>
                <a:latin typeface="Roboto"/>
                <a:ea typeface="Roboto"/>
                <a:cs typeface="Roboto"/>
                <a:sym typeface="Roboto"/>
              </a:rPr>
              <a:t> en rivière pour dégager les dépôts dans le lit du cours d’eau, réparer les berges et les chemins d'accès</a:t>
            </a:r>
          </a:p>
          <a:p>
            <a:pPr marL="1148710" lvl="2" indent="-382903" algn="l">
              <a:lnSpc>
                <a:spcPts val="2591"/>
              </a:lnSpc>
              <a:buFont typeface="Arial"/>
              <a:buChar char="⚬"/>
            </a:pPr>
            <a:r>
              <a:rPr lang="en-US" sz="1799">
                <a:solidFill>
                  <a:srgbClr val="202124"/>
                </a:solidFill>
                <a:latin typeface="Roboto"/>
                <a:ea typeface="Roboto"/>
                <a:cs typeface="Roboto"/>
                <a:sym typeface="Roboto"/>
              </a:rPr>
              <a:t>Arrêt de la centrale pendant plusieurs jours voir plusieurs semaines.</a:t>
            </a:r>
          </a:p>
          <a:p>
            <a:pPr marL="325754" lvl="1" indent="-162877" algn="l">
              <a:lnSpc>
                <a:spcPts val="2591"/>
              </a:lnSpc>
              <a:buFont typeface="Arial"/>
              <a:buChar char="•"/>
            </a:pPr>
            <a:r>
              <a:rPr lang="en-US" sz="1799">
                <a:solidFill>
                  <a:srgbClr val="ED7D31"/>
                </a:solidFill>
                <a:latin typeface="Roboto"/>
                <a:ea typeface="Roboto"/>
                <a:cs typeface="Roboto"/>
                <a:sym typeface="Roboto"/>
              </a:rPr>
              <a:t>Etiage</a:t>
            </a:r>
            <a:r>
              <a:rPr lang="en-US" sz="1799">
                <a:solidFill>
                  <a:srgbClr val="202124"/>
                </a:solidFill>
                <a:latin typeface="Roboto"/>
                <a:ea typeface="Roboto"/>
                <a:cs typeface="Roboto"/>
                <a:sym typeface="Roboto"/>
              </a:rPr>
              <a:t> : exceptionnel été 2022 et 2023</a:t>
            </a:r>
          </a:p>
          <a:p>
            <a:pPr marL="325754" lvl="1" indent="-162877" algn="l">
              <a:lnSpc>
                <a:spcPts val="2591"/>
              </a:lnSpc>
              <a:buFont typeface="Arial"/>
              <a:buChar char="•"/>
            </a:pPr>
            <a:r>
              <a:rPr lang="en-US" sz="1799">
                <a:solidFill>
                  <a:srgbClr val="202124"/>
                </a:solidFill>
                <a:latin typeface="Roboto"/>
                <a:ea typeface="Roboto"/>
                <a:cs typeface="Roboto"/>
                <a:sym typeface="Roboto"/>
              </a:rPr>
              <a:t>Impact sur la production annuelle difficile à voir</a:t>
            </a:r>
          </a:p>
        </p:txBody>
      </p:sp>
      <p:sp>
        <p:nvSpPr>
          <p:cNvPr id="13" name="Freeform 13"/>
          <p:cNvSpPr/>
          <p:nvPr/>
        </p:nvSpPr>
        <p:spPr>
          <a:xfrm>
            <a:off x="186051" y="9429773"/>
            <a:ext cx="1544673" cy="718273"/>
          </a:xfrm>
          <a:custGeom>
            <a:avLst/>
            <a:gdLst/>
            <a:ahLst/>
            <a:cxnLst/>
            <a:rect l="l" t="t" r="r" b="b"/>
            <a:pathLst>
              <a:path w="1544673" h="718273">
                <a:moveTo>
                  <a:pt x="0" y="0"/>
                </a:moveTo>
                <a:lnTo>
                  <a:pt x="1544673" y="0"/>
                </a:lnTo>
                <a:lnTo>
                  <a:pt x="1544673" y="718273"/>
                </a:lnTo>
                <a:lnTo>
                  <a:pt x="0" y="718273"/>
                </a:lnTo>
                <a:lnTo>
                  <a:pt x="0" y="0"/>
                </a:lnTo>
                <a:close/>
              </a:path>
            </a:pathLst>
          </a:custGeom>
          <a:blipFill>
            <a:blip r:embed="rId4"/>
            <a:stretch>
              <a:fillRect/>
            </a:stretch>
          </a:blipFill>
        </p:spPr>
      </p:sp>
      <p:grpSp>
        <p:nvGrpSpPr>
          <p:cNvPr id="14" name="Group 14"/>
          <p:cNvGrpSpPr/>
          <p:nvPr/>
        </p:nvGrpSpPr>
        <p:grpSpPr>
          <a:xfrm>
            <a:off x="0" y="472894"/>
            <a:ext cx="18288000" cy="1111613"/>
            <a:chOff x="0" y="0"/>
            <a:chExt cx="23129395" cy="1405891"/>
          </a:xfrm>
        </p:grpSpPr>
        <p:sp>
          <p:nvSpPr>
            <p:cNvPr id="15" name="Freeform 15"/>
            <p:cNvSpPr/>
            <p:nvPr/>
          </p:nvSpPr>
          <p:spPr>
            <a:xfrm>
              <a:off x="0" y="0"/>
              <a:ext cx="23129396" cy="1405891"/>
            </a:xfrm>
            <a:custGeom>
              <a:avLst/>
              <a:gdLst/>
              <a:ahLst/>
              <a:cxnLst/>
              <a:rect l="l" t="t" r="r" b="b"/>
              <a:pathLst>
                <a:path w="23129396" h="1405891">
                  <a:moveTo>
                    <a:pt x="0" y="0"/>
                  </a:moveTo>
                  <a:lnTo>
                    <a:pt x="23129396" y="0"/>
                  </a:lnTo>
                  <a:lnTo>
                    <a:pt x="23129396" y="1405891"/>
                  </a:lnTo>
                  <a:lnTo>
                    <a:pt x="0" y="1405891"/>
                  </a:lnTo>
                  <a:close/>
                </a:path>
              </a:pathLst>
            </a:custGeom>
            <a:solidFill>
              <a:srgbClr val="63B8CC">
                <a:alpha val="89804"/>
              </a:srgbClr>
            </a:solidFill>
          </p:spPr>
        </p:sp>
        <p:sp>
          <p:nvSpPr>
            <p:cNvPr id="16" name="TextBox 16"/>
            <p:cNvSpPr txBox="1"/>
            <p:nvPr/>
          </p:nvSpPr>
          <p:spPr>
            <a:xfrm>
              <a:off x="0" y="0"/>
              <a:ext cx="23129395" cy="1405891"/>
            </a:xfrm>
            <a:prstGeom prst="rect">
              <a:avLst/>
            </a:prstGeom>
          </p:spPr>
          <p:txBody>
            <a:bodyPr lIns="5007" tIns="5007" rIns="5007" bIns="5007" rtlCol="0" anchor="ctr"/>
            <a:lstStyle/>
            <a:p>
              <a:pPr algn="ctr">
                <a:lnSpc>
                  <a:spcPts val="67"/>
                </a:lnSpc>
              </a:pPr>
              <a:endParaRPr/>
            </a:p>
          </p:txBody>
        </p:sp>
      </p:grpSp>
      <p:grpSp>
        <p:nvGrpSpPr>
          <p:cNvPr id="17" name="Group 17"/>
          <p:cNvGrpSpPr/>
          <p:nvPr/>
        </p:nvGrpSpPr>
        <p:grpSpPr>
          <a:xfrm>
            <a:off x="958388" y="607417"/>
            <a:ext cx="15773400" cy="842565"/>
            <a:chOff x="0" y="0"/>
            <a:chExt cx="21031200" cy="1123420"/>
          </a:xfrm>
        </p:grpSpPr>
        <p:sp>
          <p:nvSpPr>
            <p:cNvPr id="18" name="Freeform 18"/>
            <p:cNvSpPr/>
            <p:nvPr/>
          </p:nvSpPr>
          <p:spPr>
            <a:xfrm>
              <a:off x="0" y="0"/>
              <a:ext cx="21031200" cy="1123420"/>
            </a:xfrm>
            <a:custGeom>
              <a:avLst/>
              <a:gdLst/>
              <a:ahLst/>
              <a:cxnLst/>
              <a:rect l="l" t="t" r="r" b="b"/>
              <a:pathLst>
                <a:path w="21031200" h="1123420">
                  <a:moveTo>
                    <a:pt x="0" y="0"/>
                  </a:moveTo>
                  <a:lnTo>
                    <a:pt x="21031200" y="0"/>
                  </a:lnTo>
                  <a:lnTo>
                    <a:pt x="21031200" y="1123420"/>
                  </a:lnTo>
                  <a:lnTo>
                    <a:pt x="0" y="1123420"/>
                  </a:lnTo>
                  <a:close/>
                </a:path>
              </a:pathLst>
            </a:custGeom>
            <a:solidFill>
              <a:srgbClr val="000000">
                <a:alpha val="0"/>
              </a:srgbClr>
            </a:solidFill>
          </p:spPr>
        </p:sp>
        <p:sp>
          <p:nvSpPr>
            <p:cNvPr id="19" name="TextBox 19"/>
            <p:cNvSpPr txBox="1"/>
            <p:nvPr/>
          </p:nvSpPr>
          <p:spPr>
            <a:xfrm>
              <a:off x="0" y="-38100"/>
              <a:ext cx="21031200" cy="1161520"/>
            </a:xfrm>
            <a:prstGeom prst="rect">
              <a:avLst/>
            </a:prstGeom>
          </p:spPr>
          <p:txBody>
            <a:bodyPr lIns="0" tIns="0" rIns="0" bIns="0" rtlCol="0" anchor="ctr"/>
            <a:lstStyle/>
            <a:p>
              <a:pPr algn="l">
                <a:lnSpc>
                  <a:spcPts val="4536"/>
                </a:lnSpc>
              </a:pPr>
              <a:r>
                <a:rPr lang="en-US" sz="4200" b="1">
                  <a:solidFill>
                    <a:srgbClr val="FFFFFF"/>
                  </a:solidFill>
                  <a:latin typeface="Calibri (MS) Bold"/>
                  <a:ea typeface="Calibri (MS) Bold"/>
                  <a:cs typeface="Calibri (MS) Bold"/>
                  <a:sym typeface="Calibri (MS) Bold"/>
                </a:rPr>
                <a:t>La perception des adhérents</a:t>
              </a:r>
            </a:p>
          </p:txBody>
        </p:sp>
      </p:grpSp>
      <p:sp>
        <p:nvSpPr>
          <p:cNvPr id="20" name="TextBox 20"/>
          <p:cNvSpPr txBox="1"/>
          <p:nvPr/>
        </p:nvSpPr>
        <p:spPr>
          <a:xfrm>
            <a:off x="17811523" y="9762898"/>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Open Sans"/>
                <a:ea typeface="Open Sans"/>
                <a:cs typeface="Open Sans"/>
                <a:sym typeface="Open Sans"/>
              </a:rPr>
              <a:t>9</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0a4cb5-6827-4c1b-90c9-fc224da3ee31">
      <Terms xmlns="http://schemas.microsoft.com/office/infopath/2007/PartnerControls"/>
    </lcf76f155ced4ddcb4097134ff3c332f>
    <TaxCatchAll xmlns="c9cb7310-ad20-4f7d-98ea-82bef6b2ac7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FA99A8440FB7E4CAFD5B363F1C6502F" ma:contentTypeVersion="13" ma:contentTypeDescription="Crée un document." ma:contentTypeScope="" ma:versionID="0d7f3e8a2846b25af9215ad940073d78">
  <xsd:schema xmlns:xsd="http://www.w3.org/2001/XMLSchema" xmlns:xs="http://www.w3.org/2001/XMLSchema" xmlns:p="http://schemas.microsoft.com/office/2006/metadata/properties" xmlns:ns2="7c0a4cb5-6827-4c1b-90c9-fc224da3ee31" xmlns:ns3="c9cb7310-ad20-4f7d-98ea-82bef6b2ac77" targetNamespace="http://schemas.microsoft.com/office/2006/metadata/properties" ma:root="true" ma:fieldsID="1c8b9481806cde9c3131294ccc452390" ns2:_="" ns3:_="">
    <xsd:import namespace="7c0a4cb5-6827-4c1b-90c9-fc224da3ee31"/>
    <xsd:import namespace="c9cb7310-ad20-4f7d-98ea-82bef6b2ac7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0a4cb5-6827-4c1b-90c9-fc224da3ee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Balises d’images" ma:readOnly="false" ma:fieldId="{5cf76f15-5ced-4ddc-b409-7134ff3c332f}" ma:taxonomyMulti="true" ma:sspId="8916c04e-0183-4659-aa67-89173b85a31a"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9cb7310-ad20-4f7d-98ea-82bef6b2ac7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0ebf726-0306-4baa-bbe3-badc7ce24e93}" ma:internalName="TaxCatchAll" ma:showField="CatchAllData" ma:web="c9cb7310-ad20-4f7d-98ea-82bef6b2ac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BC3061-4EF3-4D53-A89C-24D70D950661}">
  <ds:schemaRefs>
    <ds:schemaRef ds:uri="http://schemas.microsoft.com/office/2006/metadata/properties"/>
    <ds:schemaRef ds:uri="http://schemas.microsoft.com/office/infopath/2007/PartnerControls"/>
    <ds:schemaRef ds:uri="7c0a4cb5-6827-4c1b-90c9-fc224da3ee31"/>
    <ds:schemaRef ds:uri="c9cb7310-ad20-4f7d-98ea-82bef6b2ac77"/>
  </ds:schemaRefs>
</ds:datastoreItem>
</file>

<file path=customXml/itemProps2.xml><?xml version="1.0" encoding="utf-8"?>
<ds:datastoreItem xmlns:ds="http://schemas.openxmlformats.org/officeDocument/2006/customXml" ds:itemID="{2B01F30A-566A-4972-B386-A51A6D146792}">
  <ds:schemaRefs>
    <ds:schemaRef ds:uri="http://schemas.microsoft.com/sharepoint/v3/contenttype/forms"/>
  </ds:schemaRefs>
</ds:datastoreItem>
</file>

<file path=customXml/itemProps3.xml><?xml version="1.0" encoding="utf-8"?>
<ds:datastoreItem xmlns:ds="http://schemas.openxmlformats.org/officeDocument/2006/customXml" ds:itemID="{1FD6DDEB-501A-4CDF-B3CA-530EB7FB51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0a4cb5-6827-4c1b-90c9-fc224da3ee31"/>
    <ds:schemaRef ds:uri="c9cb7310-ad20-4f7d-98ea-82bef6b2ac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56</TotalTime>
  <Words>3254</Words>
  <Application>Microsoft Office PowerPoint</Application>
  <PresentationFormat>Personnalisé</PresentationFormat>
  <Paragraphs>321</Paragraphs>
  <Slides>29</Slides>
  <Notes>4</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29</vt:i4>
      </vt:variant>
    </vt:vector>
  </HeadingPairs>
  <TitlesOfParts>
    <vt:vector size="40" baseType="lpstr">
      <vt:lpstr>Arial</vt:lpstr>
      <vt:lpstr>Roboto Bold</vt:lpstr>
      <vt:lpstr>Open Sans</vt:lpstr>
      <vt:lpstr>Assistant</vt:lpstr>
      <vt:lpstr>Calibri</vt:lpstr>
      <vt:lpstr>Calibri (MS) Bold</vt:lpstr>
      <vt:lpstr>Calibri (MS) Light</vt:lpstr>
      <vt:lpstr>Assistant Ultra-Bold</vt:lpstr>
      <vt:lpstr>Calibri (MS)</vt:lpstr>
      <vt:lpstr>Roboto</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2025-06-11_FHE_TR Rencontres.pptx</dc:title>
  <dc:creator>Celine</dc:creator>
  <cp:lastModifiedBy>Aurélie DOUSSET</cp:lastModifiedBy>
  <cp:revision>9</cp:revision>
  <dcterms:created xsi:type="dcterms:W3CDTF">2006-08-16T00:00:00Z</dcterms:created>
  <dcterms:modified xsi:type="dcterms:W3CDTF">2025-06-09T09:19:44Z</dcterms:modified>
  <dc:identifier>DAGpeB_GBZw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0x010100EFA99A8440FB7E4CAFD5B363F1C6502F</vt:lpwstr>
  </property>
  <property fmtid="{D5CDD505-2E9C-101B-9397-08002B2CF9AE}" pid="3" name="MediaServiceImageTags">
    <vt:lpwstr/>
  </property>
</Properties>
</file>